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336" r:id="rId3"/>
    <p:sldId id="313" r:id="rId4"/>
    <p:sldId id="337" r:id="rId5"/>
    <p:sldId id="270" r:id="rId6"/>
    <p:sldId id="342" r:id="rId7"/>
    <p:sldId id="338" r:id="rId8"/>
    <p:sldId id="339" r:id="rId9"/>
    <p:sldId id="343" r:id="rId10"/>
    <p:sldId id="344" r:id="rId11"/>
    <p:sldId id="346" r:id="rId12"/>
    <p:sldId id="347" r:id="rId13"/>
    <p:sldId id="348" r:id="rId14"/>
    <p:sldId id="281" r:id="rId15"/>
    <p:sldId id="341" r:id="rId16"/>
    <p:sldId id="332" r:id="rId17"/>
    <p:sldId id="260" r:id="rId18"/>
    <p:sldId id="33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068"/>
    <a:srgbClr val="62A11B"/>
    <a:srgbClr val="58A129"/>
    <a:srgbClr val="7FA049"/>
    <a:srgbClr val="4D4D4D"/>
    <a:srgbClr val="0A2C87"/>
    <a:srgbClr val="FCFCFC"/>
    <a:srgbClr val="555464"/>
    <a:srgbClr val="4B4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0" autoAdjust="0"/>
    <p:restoredTop sz="94660"/>
  </p:normalViewPr>
  <p:slideViewPr>
    <p:cSldViewPr>
      <p:cViewPr>
        <p:scale>
          <a:sx n="95" d="100"/>
          <a:sy n="95" d="100"/>
        </p:scale>
        <p:origin x="-488" y="-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spPr>
              <a:solidFill>
                <a:schemeClr val="accent1"/>
              </a:solidFill>
            </c:spPr>
          </c:dPt>
          <c:dPt>
            <c:idx val="1"/>
            <c:bubble3D val="0"/>
            <c:spPr>
              <a:pattFill prst="dkDnDiag">
                <a:fgClr>
                  <a:schemeClr val="bg1">
                    <a:lumMod val="85000"/>
                  </a:schemeClr>
                </a:fgClr>
                <a:bgClr>
                  <a:schemeClr val="bg2"/>
                </a:bgClr>
              </a:pattFill>
            </c:spPr>
          </c:dPt>
          <c:cat>
            <c:numRef>
              <c:f>Sheet1!$A$2:$A$3</c:f>
              <c:numCache>
                <c:formatCode>General</c:formatCode>
                <c:ptCount val="2"/>
              </c:numCache>
            </c:numRef>
          </c:cat>
          <c:val>
            <c:numRef>
              <c:f>Sheet1!$B$2:$B$3</c:f>
              <c:numCache>
                <c:formatCode>General</c:formatCode>
                <c:ptCount val="2"/>
                <c:pt idx="0">
                  <c:v>60.0</c:v>
                </c:pt>
                <c:pt idx="1">
                  <c:v>42.0</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zh-CN"/>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gear1"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ln>
          <a:noFill/>
        </a:ln>
      </dgm:spPr>
      <dgm:t>
        <a:bodyPr/>
        <a:lstStyle/>
        <a:p>
          <a:r>
            <a:rPr lang="zh-CN" altLang="en-US" sz="1400" b="1" dirty="0" smtClean="0"/>
            <a:t>智能推荐</a:t>
          </a:r>
          <a:endParaRPr lang="en-US" sz="1400" b="1" dirty="0"/>
        </a:p>
      </dgm:t>
    </dgm:pt>
    <dgm:pt modelId="{68C8E73F-A05A-4DC8-914A-C484D8568F55}" type="parTrans" cxnId="{78D5CF50-3633-4A11-9FE0-D306D94A091D}">
      <dgm:prSet/>
      <dgm:spPr/>
      <dgm:t>
        <a:bodyPr/>
        <a:lstStyle/>
        <a:p>
          <a:endParaRPr lang="en-US"/>
        </a:p>
      </dgm:t>
    </dgm:pt>
    <dgm:pt modelId="{12A631F8-73E8-4437-A632-1DA4C96C2081}" type="sibTrans" cxnId="{78D5CF50-3633-4A11-9FE0-D306D94A091D}">
      <dgm:prSet/>
      <dgm:spPr>
        <a:ln>
          <a:noFill/>
        </a:ln>
      </dgm:spPr>
      <dgm:t>
        <a:bodyPr/>
        <a:lstStyle/>
        <a:p>
          <a:endParaRPr lang="en-US"/>
        </a:p>
      </dgm:t>
    </dgm:pt>
    <dgm:pt modelId="{37FDA6AE-027B-4120-90CE-09301A415796}">
      <dgm:prSet phldrT="[Text]" custT="1"/>
      <dgm:spPr>
        <a:ln>
          <a:noFill/>
        </a:ln>
      </dgm:spPr>
      <dgm:t>
        <a:bodyPr/>
        <a:lstStyle/>
        <a:p>
          <a:r>
            <a:rPr lang="zh-CN" altLang="en-US" sz="1400" b="1" dirty="0" smtClean="0"/>
            <a:t>标签工厂</a:t>
          </a:r>
          <a:endParaRPr lang="en-US" sz="1400" b="1" dirty="0"/>
        </a:p>
      </dgm:t>
    </dgm:pt>
    <dgm:pt modelId="{F547554B-51EF-4D52-BD83-B530786A53F6}" type="parTrans" cxnId="{97371629-EAFB-49C5-8D4C-1C2CC8EF98DA}">
      <dgm:prSet/>
      <dgm:spPr/>
      <dgm:t>
        <a:bodyPr/>
        <a:lstStyle/>
        <a:p>
          <a:endParaRPr lang="en-US"/>
        </a:p>
      </dgm:t>
    </dgm:pt>
    <dgm:pt modelId="{AACFA7FC-124D-47F0-AAB7-D837F03A13D6}" type="sibTrans" cxnId="{97371629-EAFB-49C5-8D4C-1C2CC8EF98DA}">
      <dgm:prSet/>
      <dgm:spPr>
        <a:ln>
          <a:noFill/>
        </a:ln>
      </dgm:spPr>
      <dgm:t>
        <a:bodyPr/>
        <a:lstStyle/>
        <a:p>
          <a:endParaRPr lang="en-US"/>
        </a:p>
      </dgm:t>
    </dgm:pt>
    <dgm:pt modelId="{37536662-69D0-4BBC-B3B0-1F4997E24C33}" type="pres">
      <dgm:prSet presAssocID="{ABB6AAD5-BB22-443A-B98E-11707CBE16C9}" presName="composite" presStyleCnt="0">
        <dgm:presLayoutVars>
          <dgm:chMax val="3"/>
          <dgm:animLvl val="lvl"/>
          <dgm:resizeHandles val="exact"/>
        </dgm:presLayoutVars>
      </dgm:prSet>
      <dgm:spPr/>
      <dgm:t>
        <a:bodyPr/>
        <a:lstStyle/>
        <a:p>
          <a:endParaRPr lang="en-US"/>
        </a:p>
      </dgm:t>
    </dgm:pt>
    <dgm:pt modelId="{F7A27FC4-B8D6-4E05-B781-45BFA4ECCBE1}" type="pres">
      <dgm:prSet presAssocID="{62F3A35F-EA2B-462C-89DA-224952DBD84B}" presName="gear1" presStyleLbl="node1" presStyleIdx="0" presStyleCnt="2" custLinFactNeighborX="-17266" custLinFactNeighborY="-7237">
        <dgm:presLayoutVars>
          <dgm:chMax val="1"/>
          <dgm:bulletEnabled val="1"/>
        </dgm:presLayoutVars>
      </dgm:prSet>
      <dgm:spPr/>
      <dgm:t>
        <a:bodyPr/>
        <a:lstStyle/>
        <a:p>
          <a:endParaRPr lang="en-US"/>
        </a:p>
      </dgm:t>
    </dgm:pt>
    <dgm:pt modelId="{C7EB6A1E-EAB3-4B2A-BFDD-2D475E4D4ACD}" type="pres">
      <dgm:prSet presAssocID="{62F3A35F-EA2B-462C-89DA-224952DBD84B}" presName="gear1srcNode" presStyleLbl="node1" presStyleIdx="0" presStyleCnt="2"/>
      <dgm:spPr/>
      <dgm:t>
        <a:bodyPr/>
        <a:lstStyle/>
        <a:p>
          <a:endParaRPr lang="en-US"/>
        </a:p>
      </dgm:t>
    </dgm:pt>
    <dgm:pt modelId="{2A5E2C02-0ABF-44E6-9F46-E033A131714F}" type="pres">
      <dgm:prSet presAssocID="{62F3A35F-EA2B-462C-89DA-224952DBD84B}" presName="gear1dstNode" presStyleLbl="node1" presStyleIdx="0" presStyleCnt="2"/>
      <dgm:spPr/>
      <dgm:t>
        <a:bodyPr/>
        <a:lstStyle/>
        <a:p>
          <a:endParaRPr lang="en-US"/>
        </a:p>
      </dgm:t>
    </dgm:pt>
    <dgm:pt modelId="{C7E3621A-60EB-45DA-B405-5D6087090EB3}" type="pres">
      <dgm:prSet presAssocID="{37FDA6AE-027B-4120-90CE-09301A415796}" presName="gear2" presStyleLbl="node1" presStyleIdx="1" presStyleCnt="2" custLinFactNeighborX="-23740" custLinFactNeighborY="-13125">
        <dgm:presLayoutVars>
          <dgm:chMax val="1"/>
          <dgm:bulletEnabled val="1"/>
        </dgm:presLayoutVars>
      </dgm:prSet>
      <dgm:spPr/>
      <dgm:t>
        <a:bodyPr/>
        <a:lstStyle/>
        <a:p>
          <a:endParaRPr lang="en-US"/>
        </a:p>
      </dgm:t>
    </dgm:pt>
    <dgm:pt modelId="{EF74079A-F63E-4E20-9822-0CE8B80427A2}" type="pres">
      <dgm:prSet presAssocID="{37FDA6AE-027B-4120-90CE-09301A415796}" presName="gear2srcNode" presStyleLbl="node1" presStyleIdx="1" presStyleCnt="2"/>
      <dgm:spPr/>
      <dgm:t>
        <a:bodyPr/>
        <a:lstStyle/>
        <a:p>
          <a:endParaRPr lang="en-US"/>
        </a:p>
      </dgm:t>
    </dgm:pt>
    <dgm:pt modelId="{10B37C1D-4F56-4436-8720-48A6A56A1B4D}" type="pres">
      <dgm:prSet presAssocID="{37FDA6AE-027B-4120-90CE-09301A415796}" presName="gear2dstNode" presStyleLbl="node1" presStyleIdx="1" presStyleCnt="2"/>
      <dgm:spPr/>
      <dgm:t>
        <a:bodyPr/>
        <a:lstStyle/>
        <a:p>
          <a:endParaRPr lang="en-US"/>
        </a:p>
      </dgm:t>
    </dgm:pt>
    <dgm:pt modelId="{571C1667-74E2-4E8D-8249-B4E761F0F1AE}" type="pres">
      <dgm:prSet presAssocID="{12A631F8-73E8-4437-A632-1DA4C96C2081}" presName="connector1" presStyleLbl="sibTrans2D1" presStyleIdx="0" presStyleCnt="2" custLinFactNeighborX="-14037" custLinFactNeighborY="-7761"/>
      <dgm:spPr/>
      <dgm:t>
        <a:bodyPr/>
        <a:lstStyle/>
        <a:p>
          <a:endParaRPr lang="en-US"/>
        </a:p>
      </dgm:t>
    </dgm:pt>
    <dgm:pt modelId="{B1C00099-F839-4B88-A75C-DBB4B9ADCF51}" type="pres">
      <dgm:prSet presAssocID="{AACFA7FC-124D-47F0-AAB7-D837F03A13D6}" presName="connector2" presStyleLbl="sibTrans2D1" presStyleIdx="1" presStyleCnt="2" custLinFactNeighborX="-18565" custLinFactNeighborY="-9707"/>
      <dgm:spPr/>
      <dgm:t>
        <a:bodyPr/>
        <a:lstStyle/>
        <a:p>
          <a:endParaRPr lang="en-US"/>
        </a:p>
      </dgm:t>
    </dgm:pt>
  </dgm:ptLst>
  <dgm:cxnLst>
    <dgm:cxn modelId="{D448D8B0-0964-5F4E-B0C7-40CD8D8971C8}" type="presOf" srcId="{ABB6AAD5-BB22-443A-B98E-11707CBE16C9}" destId="{37536662-69D0-4BBC-B3B0-1F4997E24C33}" srcOrd="0" destOrd="0" presId="urn:microsoft.com/office/officeart/2005/8/layout/gear1"/>
    <dgm:cxn modelId="{97371629-EAFB-49C5-8D4C-1C2CC8EF98DA}" srcId="{ABB6AAD5-BB22-443A-B98E-11707CBE16C9}" destId="{37FDA6AE-027B-4120-90CE-09301A415796}" srcOrd="1" destOrd="0" parTransId="{F547554B-51EF-4D52-BD83-B530786A53F6}" sibTransId="{AACFA7FC-124D-47F0-AAB7-D837F03A13D6}"/>
    <dgm:cxn modelId="{E263DEF1-4C78-9D4A-A89F-DF34EEA990EB}" type="presOf" srcId="{37FDA6AE-027B-4120-90CE-09301A415796}" destId="{C7E3621A-60EB-45DA-B405-5D6087090EB3}" srcOrd="0" destOrd="0" presId="urn:microsoft.com/office/officeart/2005/8/layout/gear1"/>
    <dgm:cxn modelId="{C34A137F-5702-4E41-92DC-B1763CF601A9}" type="presOf" srcId="{62F3A35F-EA2B-462C-89DA-224952DBD84B}" destId="{C7EB6A1E-EAB3-4B2A-BFDD-2D475E4D4ACD}" srcOrd="1" destOrd="0" presId="urn:microsoft.com/office/officeart/2005/8/layout/gear1"/>
    <dgm:cxn modelId="{BF036DAA-9D48-E14B-9B9A-0A9FCE7A846F}" type="presOf" srcId="{12A631F8-73E8-4437-A632-1DA4C96C2081}" destId="{571C1667-74E2-4E8D-8249-B4E761F0F1AE}" srcOrd="0" destOrd="0" presId="urn:microsoft.com/office/officeart/2005/8/layout/gear1"/>
    <dgm:cxn modelId="{78D5CF50-3633-4A11-9FE0-D306D94A091D}" srcId="{ABB6AAD5-BB22-443A-B98E-11707CBE16C9}" destId="{62F3A35F-EA2B-462C-89DA-224952DBD84B}" srcOrd="0" destOrd="0" parTransId="{68C8E73F-A05A-4DC8-914A-C484D8568F55}" sibTransId="{12A631F8-73E8-4437-A632-1DA4C96C2081}"/>
    <dgm:cxn modelId="{41CBEB3F-9181-564A-A167-E0746A428675}" type="presOf" srcId="{37FDA6AE-027B-4120-90CE-09301A415796}" destId="{EF74079A-F63E-4E20-9822-0CE8B80427A2}" srcOrd="1" destOrd="0" presId="urn:microsoft.com/office/officeart/2005/8/layout/gear1"/>
    <dgm:cxn modelId="{31F5BD23-7438-2D48-A0A4-56833684BCB2}" type="presOf" srcId="{62F3A35F-EA2B-462C-89DA-224952DBD84B}" destId="{2A5E2C02-0ABF-44E6-9F46-E033A131714F}" srcOrd="2" destOrd="0" presId="urn:microsoft.com/office/officeart/2005/8/layout/gear1"/>
    <dgm:cxn modelId="{10147F0B-F81D-7744-9542-C7BACF6B3E85}" type="presOf" srcId="{AACFA7FC-124D-47F0-AAB7-D837F03A13D6}" destId="{B1C00099-F839-4B88-A75C-DBB4B9ADCF51}" srcOrd="0" destOrd="0" presId="urn:microsoft.com/office/officeart/2005/8/layout/gear1"/>
    <dgm:cxn modelId="{25C4F566-C093-5848-A53D-D3E1849BB97A}" type="presOf" srcId="{37FDA6AE-027B-4120-90CE-09301A415796}" destId="{10B37C1D-4F56-4436-8720-48A6A56A1B4D}" srcOrd="2" destOrd="0" presId="urn:microsoft.com/office/officeart/2005/8/layout/gear1"/>
    <dgm:cxn modelId="{36CF6429-6C47-294E-A3B5-644ED1668A0E}" type="presOf" srcId="{62F3A35F-EA2B-462C-89DA-224952DBD84B}" destId="{F7A27FC4-B8D6-4E05-B781-45BFA4ECCBE1}" srcOrd="0" destOrd="0" presId="urn:microsoft.com/office/officeart/2005/8/layout/gear1"/>
    <dgm:cxn modelId="{99AA1A54-7473-2B4C-81F0-DED9BA8E9854}" type="presParOf" srcId="{37536662-69D0-4BBC-B3B0-1F4997E24C33}" destId="{F7A27FC4-B8D6-4E05-B781-45BFA4ECCBE1}" srcOrd="0" destOrd="0" presId="urn:microsoft.com/office/officeart/2005/8/layout/gear1"/>
    <dgm:cxn modelId="{0BED591E-A376-CB4E-A965-2DC035BF3A84}" type="presParOf" srcId="{37536662-69D0-4BBC-B3B0-1F4997E24C33}" destId="{C7EB6A1E-EAB3-4B2A-BFDD-2D475E4D4ACD}" srcOrd="1" destOrd="0" presId="urn:microsoft.com/office/officeart/2005/8/layout/gear1"/>
    <dgm:cxn modelId="{733DE2CA-5121-A14C-B42B-D27F2A54C86D}" type="presParOf" srcId="{37536662-69D0-4BBC-B3B0-1F4997E24C33}" destId="{2A5E2C02-0ABF-44E6-9F46-E033A131714F}" srcOrd="2" destOrd="0" presId="urn:microsoft.com/office/officeart/2005/8/layout/gear1"/>
    <dgm:cxn modelId="{4B60780E-B117-D346-BE1E-F54C5ACC6A8F}" type="presParOf" srcId="{37536662-69D0-4BBC-B3B0-1F4997E24C33}" destId="{C7E3621A-60EB-45DA-B405-5D6087090EB3}" srcOrd="3" destOrd="0" presId="urn:microsoft.com/office/officeart/2005/8/layout/gear1"/>
    <dgm:cxn modelId="{B6071198-65AC-294A-9F76-6C51526C6BE2}" type="presParOf" srcId="{37536662-69D0-4BBC-B3B0-1F4997E24C33}" destId="{EF74079A-F63E-4E20-9822-0CE8B80427A2}" srcOrd="4" destOrd="0" presId="urn:microsoft.com/office/officeart/2005/8/layout/gear1"/>
    <dgm:cxn modelId="{80040700-3600-5A41-B52B-F649D78171BD}" type="presParOf" srcId="{37536662-69D0-4BBC-B3B0-1F4997E24C33}" destId="{10B37C1D-4F56-4436-8720-48A6A56A1B4D}" srcOrd="5" destOrd="0" presId="urn:microsoft.com/office/officeart/2005/8/layout/gear1"/>
    <dgm:cxn modelId="{E0389DE9-8E20-1240-A179-9A67D293E2CA}" type="presParOf" srcId="{37536662-69D0-4BBC-B3B0-1F4997E24C33}" destId="{571C1667-74E2-4E8D-8249-B4E761F0F1AE}" srcOrd="6" destOrd="0" presId="urn:microsoft.com/office/officeart/2005/8/layout/gear1"/>
    <dgm:cxn modelId="{6568AA9B-2CD0-E441-B442-3275F22AE4FD}" type="presParOf" srcId="{37536662-69D0-4BBC-B3B0-1F4997E24C33}" destId="{B1C00099-F839-4B88-A75C-DBB4B9ADCF51}"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27FC4-B8D6-4E05-B781-45BFA4ECCBE1}">
      <dsp:nvSpPr>
        <dsp:cNvPr id="0" name=""/>
        <dsp:cNvSpPr/>
      </dsp:nvSpPr>
      <dsp:spPr>
        <a:xfrm>
          <a:off x="997990" y="792083"/>
          <a:ext cx="1404419" cy="1404419"/>
        </a:xfrm>
        <a:prstGeom prst="gear9">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智能推荐</a:t>
          </a:r>
          <a:endParaRPr lang="en-US" sz="1400" b="1" kern="1200" dirty="0"/>
        </a:p>
      </dsp:txBody>
      <dsp:txXfrm>
        <a:off x="1280341" y="1121061"/>
        <a:ext cx="839717" cy="721901"/>
      </dsp:txXfrm>
    </dsp:sp>
    <dsp:sp modelId="{C7E3621A-60EB-45DA-B405-5D6087090EB3}">
      <dsp:nvSpPr>
        <dsp:cNvPr id="0" name=""/>
        <dsp:cNvSpPr/>
      </dsp:nvSpPr>
      <dsp:spPr>
        <a:xfrm>
          <a:off x="180881" y="427709"/>
          <a:ext cx="1021396" cy="1021396"/>
        </a:xfrm>
        <a:prstGeom prst="gear6">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标签工厂</a:t>
          </a:r>
          <a:endParaRPr lang="en-US" sz="1400" b="1" kern="1200" dirty="0"/>
        </a:p>
      </dsp:txBody>
      <dsp:txXfrm>
        <a:off x="438021" y="686403"/>
        <a:ext cx="507116" cy="504008"/>
      </dsp:txXfrm>
    </dsp:sp>
    <dsp:sp modelId="{571C1667-74E2-4E8D-8249-B4E761F0F1AE}">
      <dsp:nvSpPr>
        <dsp:cNvPr id="0" name=""/>
        <dsp:cNvSpPr/>
      </dsp:nvSpPr>
      <dsp:spPr>
        <a:xfrm>
          <a:off x="1025516" y="540690"/>
          <a:ext cx="1727435" cy="1727435"/>
        </a:xfrm>
        <a:prstGeom prst="circularArrow">
          <a:avLst>
            <a:gd name="adj1" fmla="val 4878"/>
            <a:gd name="adj2" fmla="val 312630"/>
            <a:gd name="adj3" fmla="val 2981585"/>
            <a:gd name="adj4" fmla="val 15456332"/>
            <a:gd name="adj5" fmla="val 569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C00099-F839-4B88-A75C-DBB4B9ADCF51}">
      <dsp:nvSpPr>
        <dsp:cNvPr id="0" name=""/>
        <dsp:cNvSpPr/>
      </dsp:nvSpPr>
      <dsp:spPr>
        <a:xfrm>
          <a:off x="-5" y="216029"/>
          <a:ext cx="1306110" cy="1306110"/>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0.29455</cdr:x>
      <cdr:y>0.31657</cdr:y>
    </cdr:from>
    <cdr:to>
      <cdr:x>0.71015</cdr:x>
      <cdr:y>0.71857</cdr:y>
    </cdr:to>
    <cdr:sp macro="" textlink="">
      <cdr:nvSpPr>
        <cdr:cNvPr id="2" name="文本框 1"/>
        <cdr:cNvSpPr txBox="1"/>
      </cdr:nvSpPr>
      <cdr:spPr>
        <a:xfrm xmlns:a="http://schemas.openxmlformats.org/drawingml/2006/main">
          <a:off x="648072" y="7200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zh-CN" altLang="en-US" sz="2800" dirty="0" smtClean="0"/>
            <a:t>已完成</a:t>
          </a:r>
          <a:endParaRPr lang="en-US" altLang="zh-CN" sz="2800" dirty="0" smtClean="0"/>
        </a:p>
        <a:p xmlns:a="http://schemas.openxmlformats.org/drawingml/2006/main">
          <a:pPr algn="ctr"/>
          <a:r>
            <a:rPr lang="en-US" altLang="zh-CN" sz="2800" dirty="0" smtClean="0"/>
            <a:t>58%</a:t>
          </a:r>
          <a:endParaRPr lang="zh-CN" altLang="en-US" sz="28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2239-6C6F-472F-B175-F0FADCEE2BD3}" type="datetimeFigureOut">
              <a:rPr lang="en-US" smtClean="0"/>
              <a:t>18/2/6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FF5570-FE69-4FDF-99DA-8CDE436443CD}" type="slidenum">
              <a:rPr lang="en-US" smtClean="0"/>
              <a:t>‹#›</a:t>
            </a:fld>
            <a:endParaRPr lang="en-US" dirty="0"/>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245158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数据地图：</a:t>
            </a:r>
            <a:r>
              <a:rPr lang="zh-CN" altLang="zh-CN" sz="1200" kern="1200" dirty="0" smtClean="0">
                <a:solidFill>
                  <a:schemeClr val="tx1"/>
                </a:solidFill>
                <a:effectLst/>
                <a:latin typeface="+mn-lt"/>
                <a:ea typeface="+mn-ea"/>
                <a:cs typeface="+mn-cs"/>
              </a:rPr>
              <a:t>根据两种维度，了解数据组成，数据量，数据分布，数据更新量，数据量对比等信息，通过时间条件的筛选，了解不同时间段数据量的变化。管辖区边界使每个管辖区数据量对比，更直观，更清楚的了解不同管辖区或者数据类型的数据量需要补充。</a:t>
            </a:r>
          </a:p>
          <a:p>
            <a:r>
              <a:rPr kumimoji="1" lang="zh-CN" altLang="en-US" dirty="0" smtClean="0"/>
              <a:t>数据统计：</a:t>
            </a:r>
            <a:r>
              <a:rPr lang="zh-CN" altLang="zh-CN" sz="1200" kern="1200" dirty="0" smtClean="0">
                <a:solidFill>
                  <a:schemeClr val="tx1"/>
                </a:solidFill>
                <a:effectLst/>
                <a:latin typeface="+mn-lt"/>
                <a:ea typeface="+mn-ea"/>
                <a:cs typeface="+mn-cs"/>
              </a:rPr>
              <a:t>数据统计分为不同派出所和分局两种数据统计内容；</a:t>
            </a:r>
          </a:p>
          <a:p>
            <a:r>
              <a:rPr lang="zh-CN" altLang="zh-CN" sz="1200" kern="1200" dirty="0" smtClean="0">
                <a:solidFill>
                  <a:schemeClr val="tx1"/>
                </a:solidFill>
                <a:effectLst/>
                <a:latin typeface="+mn-lt"/>
                <a:ea typeface="+mn-ea"/>
                <a:cs typeface="+mn-cs"/>
              </a:rPr>
              <a:t>根据用户角色，默认查看该角色下管辖单位的数据统计，分局下面的派出所可以通过筛选查看分局所有数据可视化统计。根据统计图可以点击更多查看更详细的数据列表形式的信息。</a:t>
            </a:r>
          </a:p>
          <a:p>
            <a:r>
              <a:rPr kumimoji="1" lang="zh-CN" altLang="en-US" dirty="0" smtClean="0"/>
              <a:t>数据列表：</a:t>
            </a:r>
            <a:r>
              <a:rPr lang="zh-CN" altLang="zh-CN" sz="1200" kern="1200" dirty="0" smtClean="0">
                <a:solidFill>
                  <a:schemeClr val="tx1"/>
                </a:solidFill>
                <a:effectLst/>
                <a:latin typeface="+mn-lt"/>
                <a:ea typeface="+mn-ea"/>
                <a:cs typeface="+mn-cs"/>
              </a:rPr>
              <a:t>可以查看详情了解；展示数据分类，业务系统等数据的详细介绍，点击详情可以查看到该类数据的基本信息和字段以及预览数据。</a:t>
            </a:r>
          </a:p>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extLst>
      <p:ext uri="{BB962C8B-B14F-4D97-AF65-F5344CB8AC3E}">
        <p14:creationId xmlns:p14="http://schemas.microsoft.com/office/powerpoint/2010/main" val="139634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数据监测：</a:t>
            </a:r>
            <a:r>
              <a:rPr lang="zh-CN" altLang="zh-CN" sz="1200" kern="1200" dirty="0" smtClean="0">
                <a:solidFill>
                  <a:schemeClr val="tx1"/>
                </a:solidFill>
                <a:effectLst/>
                <a:latin typeface="+mn-lt"/>
                <a:ea typeface="+mn-ea"/>
                <a:cs typeface="+mn-cs"/>
              </a:rPr>
              <a:t>监测数据异常次数，数据类型的异常统计和详情，如果出现异常，更快更准确的进行排查问题。</a:t>
            </a:r>
          </a:p>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extLst>
      <p:ext uri="{BB962C8B-B14F-4D97-AF65-F5344CB8AC3E}">
        <p14:creationId xmlns:p14="http://schemas.microsoft.com/office/powerpoint/2010/main" val="190766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针对人员相关的所有数据资源的组织。展示如下图，页面内容包括以下几方面内容：基本信息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生物特征</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登记信息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资产信息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时空行为</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背景信息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关系图谱</a:t>
            </a:r>
          </a:p>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9</a:t>
            </a:fld>
            <a:endParaRPr lang="en-US" dirty="0"/>
          </a:p>
        </p:txBody>
      </p:sp>
    </p:spTree>
    <p:extLst>
      <p:ext uri="{BB962C8B-B14F-4D97-AF65-F5344CB8AC3E}">
        <p14:creationId xmlns:p14="http://schemas.microsoft.com/office/powerpoint/2010/main" val="90835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12</a:t>
            </a:fld>
            <a:endParaRPr lang="en-US" dirty="0"/>
          </a:p>
        </p:txBody>
      </p:sp>
    </p:spTree>
    <p:extLst>
      <p:ext uri="{BB962C8B-B14F-4D97-AF65-F5344CB8AC3E}">
        <p14:creationId xmlns:p14="http://schemas.microsoft.com/office/powerpoint/2010/main" val="425013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15</a:t>
            </a:fld>
            <a:endParaRPr lang="en-US" dirty="0"/>
          </a:p>
        </p:txBody>
      </p:sp>
    </p:spTree>
    <p:extLst>
      <p:ext uri="{BB962C8B-B14F-4D97-AF65-F5344CB8AC3E}">
        <p14:creationId xmlns:p14="http://schemas.microsoft.com/office/powerpoint/2010/main" val="2146672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FF5570-FE69-4FDF-99DA-8CDE436443CD}" type="slidenum">
              <a:rPr lang="en-US" smtClean="0"/>
              <a:t>16</a:t>
            </a:fld>
            <a:endParaRPr lang="en-US" dirty="0"/>
          </a:p>
        </p:txBody>
      </p:sp>
    </p:spTree>
    <p:extLst>
      <p:ext uri="{BB962C8B-B14F-4D97-AF65-F5344CB8AC3E}">
        <p14:creationId xmlns:p14="http://schemas.microsoft.com/office/powerpoint/2010/main" val="136688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F42ADB-7D30-4CDA-A166-333DE990463F}" type="datetimeFigureOut">
              <a:rPr lang="en-US" smtClean="0"/>
              <a:t>18/2/6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6495987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42ADB-7D30-4CDA-A166-333DE990463F}" type="datetimeFigureOut">
              <a:rPr lang="en-US" smtClean="0"/>
              <a:t>18/2/6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06218719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69F42ADB-7D30-4CDA-A166-333DE990463F}" type="datetimeFigureOut">
              <a:rPr lang="en-US" smtClean="0"/>
              <a:t>18/2/6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
        <p:nvSpPr>
          <p:cNvPr id="8" name="Text Placeholder 2"/>
          <p:cNvSpPr>
            <a:spLocks noGrp="1"/>
          </p:cNvSpPr>
          <p:nvPr>
            <p:ph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06196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F42ADB-7D30-4CDA-A166-333DE990463F}" type="datetimeFigureOut">
              <a:rPr lang="en-US" smtClean="0"/>
              <a:t>18/2/6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8902181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F42ADB-7D30-4CDA-A166-333DE990463F}" type="datetimeFigureOut">
              <a:rPr lang="en-US" smtClean="0"/>
              <a:t>18/2/6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dirty="0"/>
          </a:p>
        </p:txBody>
      </p:sp>
      <p:sp>
        <p:nvSpPr>
          <p:cNvPr id="6" name="TextBox 5"/>
          <p:cNvSpPr txBox="1"/>
          <p:nvPr userDrawn="1"/>
        </p:nvSpPr>
        <p:spPr>
          <a:xfrm>
            <a:off x="467545" y="1604797"/>
            <a:ext cx="184731" cy="369332"/>
          </a:xfrm>
          <a:prstGeom prst="rect">
            <a:avLst/>
          </a:prstGeom>
          <a:noFill/>
        </p:spPr>
        <p:txBody>
          <a:bodyPr wrap="none" rtlCol="0">
            <a:spAutoFit/>
          </a:bodyPr>
          <a:lstStyle/>
          <a:p>
            <a:endParaRPr lang="en-US" dirty="0"/>
          </a:p>
        </p:txBody>
      </p:sp>
      <p:sp>
        <p:nvSpPr>
          <p:cNvPr id="7" name="TextBox 6"/>
          <p:cNvSpPr txBox="1"/>
          <p:nvPr userDrawn="1"/>
        </p:nvSpPr>
        <p:spPr>
          <a:xfrm>
            <a:off x="467544" y="1508787"/>
            <a:ext cx="8208912" cy="276999"/>
          </a:xfrm>
          <a:prstGeom prst="rect">
            <a:avLst/>
          </a:prstGeom>
          <a:noFill/>
        </p:spPr>
        <p:txBody>
          <a:bodyPr wrap="square" rtlCol="0">
            <a:spAutoFit/>
          </a:bodyPr>
          <a:lstStyle/>
          <a:p>
            <a:r>
              <a:rPr lang="en-US" sz="1200" dirty="0" smtClean="0">
                <a:solidFill>
                  <a:schemeClr val="bg1">
                    <a:lumMod val="65000"/>
                  </a:schemeClr>
                </a:solidFill>
              </a:rPr>
              <a:t>Test</a:t>
            </a:r>
            <a:endParaRPr lang="en-US" sz="1200" dirty="0">
              <a:solidFill>
                <a:schemeClr val="bg1">
                  <a:lumMod val="65000"/>
                </a:schemeClr>
              </a:solidFill>
            </a:endParaRPr>
          </a:p>
        </p:txBody>
      </p:sp>
    </p:spTree>
    <p:extLst>
      <p:ext uri="{BB962C8B-B14F-4D97-AF65-F5344CB8AC3E}">
        <p14:creationId xmlns:p14="http://schemas.microsoft.com/office/powerpoint/2010/main" val="321538419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42ADB-7D30-4CDA-A166-333DE990463F}" type="datetimeFigureOut">
              <a:rPr lang="en-US" smtClean="0"/>
              <a:t>18/2/6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1158196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42ADB-7D30-4CDA-A166-333DE990463F}" type="datetimeFigureOut">
              <a:rPr lang="en-US" smtClean="0"/>
              <a:t>18/2/6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5187158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42ADB-7D30-4CDA-A166-333DE990463F}" type="datetimeFigureOut">
              <a:rPr lang="en-US" smtClean="0"/>
              <a:t>18/2/6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72404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4"/>
            <a:ext cx="20574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4"/>
            <a:ext cx="60198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42ADB-7D30-4CDA-A166-333DE990463F}" type="datetimeFigureOut">
              <a:rPr lang="en-US" smtClean="0"/>
              <a:t>18/2/6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55919281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42ADB-7D30-4CDA-A166-333DE990463F}" type="datetimeFigureOut">
              <a:rPr lang="en-US" smtClean="0"/>
              <a:t>18/2/6</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D5614-B734-4280-8F57-1D4947433C97}" type="slidenum">
              <a:rPr lang="en-US" smtClean="0"/>
              <a:t>‹#›</a:t>
            </a:fld>
            <a:endParaRPr lang="en-US" dirty="0"/>
          </a:p>
        </p:txBody>
      </p:sp>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4558" y="3063718"/>
            <a:ext cx="5945714" cy="523220"/>
          </a:xfrm>
        </p:spPr>
        <p:txBody>
          <a:bodyPr wrap="square">
            <a:spAutoFit/>
          </a:bodyPr>
          <a:lstStyle/>
          <a:p>
            <a:r>
              <a:rPr lang="en-US" sz="2800" dirty="0">
                <a:solidFill>
                  <a:schemeClr val="bg1">
                    <a:lumMod val="50000"/>
                  </a:schemeClr>
                </a:solidFill>
                <a:latin typeface="Arial"/>
                <a:ea typeface="Adobe 楷体 Std R"/>
                <a:cs typeface="Arial"/>
              </a:rPr>
              <a:t>Intelligent R</a:t>
            </a:r>
            <a:r>
              <a:rPr lang="en-US" sz="2800" dirty="0" smtClean="0">
                <a:solidFill>
                  <a:schemeClr val="bg1">
                    <a:lumMod val="50000"/>
                  </a:schemeClr>
                </a:solidFill>
                <a:latin typeface="Arial"/>
                <a:ea typeface="Adobe 楷体 Std R"/>
                <a:cs typeface="Arial"/>
              </a:rPr>
              <a:t>ecommendation</a:t>
            </a:r>
            <a:endParaRPr lang="en-US" sz="2800" dirty="0">
              <a:solidFill>
                <a:schemeClr val="bg1">
                  <a:lumMod val="50000"/>
                </a:schemeClr>
              </a:solidFill>
              <a:latin typeface="Arial"/>
              <a:ea typeface="Adobe 楷体 Std R"/>
              <a:cs typeface="Arial"/>
            </a:endParaRPr>
          </a:p>
        </p:txBody>
      </p:sp>
      <p:sp>
        <p:nvSpPr>
          <p:cNvPr id="3" name="Subtitle 2"/>
          <p:cNvSpPr>
            <a:spLocks noGrp="1"/>
          </p:cNvSpPr>
          <p:nvPr>
            <p:ph type="subTitle" idx="1"/>
          </p:nvPr>
        </p:nvSpPr>
        <p:spPr>
          <a:xfrm>
            <a:off x="1061742" y="4683979"/>
            <a:ext cx="4590378" cy="307777"/>
          </a:xfrm>
        </p:spPr>
        <p:txBody>
          <a:bodyPr>
            <a:spAutoFit/>
          </a:bodyPr>
          <a:lstStyle/>
          <a:p>
            <a:pPr algn="l"/>
            <a:r>
              <a:rPr lang="zh-CN" altLang="en-US" dirty="0" smtClean="0">
                <a:solidFill>
                  <a:schemeClr val="bg1">
                    <a:lumMod val="75000"/>
                  </a:schemeClr>
                </a:solidFill>
                <a:latin typeface="Microsoft YaHei"/>
                <a:ea typeface="Microsoft YaHei"/>
                <a:cs typeface="Microsoft YaHei"/>
              </a:rPr>
              <a:t>杭州匡信科技有限公司</a:t>
            </a:r>
            <a:endParaRPr lang="en-US" dirty="0">
              <a:solidFill>
                <a:schemeClr val="bg1">
                  <a:lumMod val="75000"/>
                </a:schemeClr>
              </a:solidFill>
              <a:latin typeface="Microsoft YaHei"/>
              <a:ea typeface="Microsoft YaHei"/>
              <a:cs typeface="Microsoft YaHei"/>
            </a:endParaRPr>
          </a:p>
        </p:txBody>
      </p:sp>
      <p:grpSp>
        <p:nvGrpSpPr>
          <p:cNvPr id="12" name="Group 11"/>
          <p:cNvGrpSpPr/>
          <p:nvPr/>
        </p:nvGrpSpPr>
        <p:grpSpPr>
          <a:xfrm>
            <a:off x="1161776" y="5240138"/>
            <a:ext cx="4490344" cy="55420"/>
            <a:chOff x="2055030" y="1463669"/>
            <a:chExt cx="2304256" cy="544908"/>
          </a:xfrm>
        </p:grpSpPr>
        <p:sp>
          <p:nvSpPr>
            <p:cNvPr id="5" name="Rectangle 4"/>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0" name="文本框 9"/>
          <p:cNvSpPr txBox="1"/>
          <p:nvPr/>
        </p:nvSpPr>
        <p:spPr>
          <a:xfrm>
            <a:off x="1004951" y="1916832"/>
            <a:ext cx="2630846" cy="1015663"/>
          </a:xfrm>
          <a:prstGeom prst="rect">
            <a:avLst/>
          </a:prstGeom>
          <a:noFill/>
        </p:spPr>
        <p:txBody>
          <a:bodyPr wrap="square" rtlCol="0">
            <a:spAutoFit/>
          </a:bodyPr>
          <a:lstStyle/>
          <a:p>
            <a:pPr algn="just"/>
            <a:r>
              <a:rPr kumimoji="1" lang="zh-CN" altLang="en-US" sz="6000" b="1" dirty="0" smtClean="0">
                <a:solidFill>
                  <a:schemeClr val="tx2">
                    <a:lumMod val="75000"/>
                  </a:schemeClr>
                </a:solidFill>
                <a:latin typeface="Microsoft YaHei"/>
                <a:ea typeface="Microsoft YaHei"/>
                <a:cs typeface="Microsoft YaHei"/>
              </a:rPr>
              <a:t>智推</a:t>
            </a:r>
            <a:endParaRPr kumimoji="1" lang="zh-CN" altLang="en-US" sz="6000" b="1" dirty="0">
              <a:solidFill>
                <a:schemeClr val="tx2">
                  <a:lumMod val="75000"/>
                </a:schemeClr>
              </a:solidFill>
              <a:latin typeface="Microsoft YaHei"/>
              <a:ea typeface="Microsoft YaHei"/>
              <a:cs typeface="Microsoft YaHei"/>
            </a:endParaRPr>
          </a:p>
        </p:txBody>
      </p:sp>
      <p:sp>
        <p:nvSpPr>
          <p:cNvPr id="11" name="Subtitle 2"/>
          <p:cNvSpPr txBox="1">
            <a:spLocks/>
          </p:cNvSpPr>
          <p:nvPr/>
        </p:nvSpPr>
        <p:spPr>
          <a:xfrm>
            <a:off x="2717926" y="2528884"/>
            <a:ext cx="1782066" cy="307777"/>
          </a:xfrm>
          <a:prstGeom prst="rect">
            <a:avLst/>
          </a:prstGeom>
        </p:spPr>
        <p:txBody>
          <a:bodyPr vert="horz" wrap="square" lIns="91440" tIns="45720" rIns="91440" bIns="45720" rtlCol="0">
            <a:spAutoFit/>
          </a:bodyPr>
          <a:lstStyle>
            <a:lvl1pPr marL="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dirty="0" smtClean="0">
                <a:solidFill>
                  <a:schemeClr val="bg1">
                    <a:lumMod val="75000"/>
                  </a:schemeClr>
                </a:solidFill>
                <a:latin typeface="Microsoft YaHei"/>
                <a:ea typeface="Microsoft YaHei"/>
                <a:cs typeface="Microsoft YaHei"/>
              </a:rPr>
              <a:t>杭州萧山公安分局</a:t>
            </a:r>
            <a:endParaRPr lang="en-US" dirty="0">
              <a:solidFill>
                <a:schemeClr val="bg1">
                  <a:lumMod val="75000"/>
                </a:schemeClr>
              </a:solidFill>
              <a:latin typeface="Microsoft YaHei"/>
              <a:ea typeface="Microsoft YaHei"/>
              <a:cs typeface="Microsoft YaHei"/>
            </a:endParaRPr>
          </a:p>
        </p:txBody>
      </p:sp>
    </p:spTree>
    <p:extLst>
      <p:ext uri="{BB962C8B-B14F-4D97-AF65-F5344CB8AC3E}">
        <p14:creationId xmlns:p14="http://schemas.microsoft.com/office/powerpoint/2010/main" val="30805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模型商城</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7" name="TextBox 26"/>
          <p:cNvSpPr txBox="1"/>
          <p:nvPr/>
        </p:nvSpPr>
        <p:spPr>
          <a:xfrm>
            <a:off x="539552" y="1484784"/>
            <a:ext cx="8136904" cy="621127"/>
          </a:xfrm>
          <a:prstGeom prst="rect">
            <a:avLst/>
          </a:prstGeom>
          <a:noFill/>
        </p:spPr>
        <p:txBody>
          <a:bodyPr wrap="square" rIns="144000" bIns="36000" numCol="1" spcCol="360000" rtlCol="0">
            <a:spAutoFit/>
          </a:bodyPr>
          <a:lstStyle/>
          <a:p>
            <a:pPr>
              <a:lnSpc>
                <a:spcPct val="150000"/>
              </a:lnSpc>
            </a:pPr>
            <a:r>
              <a:rPr lang="en-US" altLang="zh-CN" sz="1200" dirty="0" smtClean="0">
                <a:latin typeface="Microsoft YaHei"/>
                <a:ea typeface="Microsoft YaHei"/>
                <a:cs typeface="Microsoft YaHei"/>
              </a:rPr>
              <a:t>       </a:t>
            </a: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例如涉黄模型，</a:t>
            </a:r>
            <a:r>
              <a:rPr lang="zh-CN" altLang="zh-CN" sz="1200" dirty="0">
                <a:latin typeface="Microsoft YaHei"/>
                <a:ea typeface="Microsoft YaHei"/>
                <a:cs typeface="Microsoft YaHei"/>
              </a:rPr>
              <a:t>可通过分类好的模型，更快速找到目标人群；筛选条件筛选数据列表刷新，筛选出目标人群；将某个或几个人员加入关联分析或者对象库进行更深入</a:t>
            </a:r>
            <a:r>
              <a:rPr lang="zh-CN" altLang="zh-CN" sz="1200" dirty="0" smtClean="0">
                <a:latin typeface="Microsoft YaHei"/>
                <a:ea typeface="Microsoft YaHei"/>
                <a:cs typeface="Microsoft YaHei"/>
              </a:rPr>
              <a:t>研判</a:t>
            </a:r>
            <a:r>
              <a:rPr lang="zh-CN" altLang="en-US" sz="1200" dirty="0" smtClean="0">
                <a:latin typeface="Microsoft YaHei"/>
                <a:ea typeface="Microsoft YaHei"/>
                <a:cs typeface="Microsoft YaHei"/>
              </a:rPr>
              <a:t>。</a:t>
            </a:r>
            <a:endParaRPr lang="zh-CN" altLang="zh-CN" sz="1200" dirty="0">
              <a:latin typeface="Microsoft YaHei"/>
              <a:ea typeface="Microsoft YaHei"/>
              <a:cs typeface="Microsoft YaHei"/>
            </a:endParaRPr>
          </a:p>
        </p:txBody>
      </p:sp>
      <p:pic>
        <p:nvPicPr>
          <p:cNvPr id="8" name="图片 7"/>
          <p:cNvPicPr>
            <a:picLocks noChangeAspect="1"/>
          </p:cNvPicPr>
          <p:nvPr/>
        </p:nvPicPr>
        <p:blipFill>
          <a:blip r:embed="rId2"/>
          <a:stretch>
            <a:fillRect/>
          </a:stretch>
        </p:blipFill>
        <p:spPr>
          <a:xfrm>
            <a:off x="1763688" y="2312221"/>
            <a:ext cx="5616624" cy="4186938"/>
          </a:xfrm>
          <a:prstGeom prst="rect">
            <a:avLst/>
          </a:prstGeom>
        </p:spPr>
      </p:pic>
    </p:spTree>
    <p:extLst>
      <p:ext uri="{BB962C8B-B14F-4D97-AF65-F5344CB8AC3E}">
        <p14:creationId xmlns:p14="http://schemas.microsoft.com/office/powerpoint/2010/main" val="1269879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模型商城</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6" name="TextBox 26"/>
          <p:cNvSpPr txBox="1"/>
          <p:nvPr/>
        </p:nvSpPr>
        <p:spPr>
          <a:xfrm>
            <a:off x="539552" y="1484784"/>
            <a:ext cx="8136904" cy="621127"/>
          </a:xfrm>
          <a:prstGeom prst="rect">
            <a:avLst/>
          </a:prstGeom>
          <a:noFill/>
        </p:spPr>
        <p:txBody>
          <a:bodyPr wrap="square" rIns="144000" bIns="36000" numCol="1" spcCol="360000" rtlCol="0">
            <a:spAutoFit/>
          </a:bodyPr>
          <a:lstStyle/>
          <a:p>
            <a:pPr>
              <a:lnSpc>
                <a:spcPct val="150000"/>
              </a:lnSpc>
            </a:pPr>
            <a:r>
              <a:rPr lang="en-US" altLang="zh-CN" sz="1200" dirty="0" smtClean="0">
                <a:latin typeface="Microsoft YaHei"/>
                <a:ea typeface="Microsoft YaHei"/>
                <a:cs typeface="Microsoft YaHei"/>
              </a:rPr>
              <a:t>       </a:t>
            </a: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模型商城中可以查看每个人员的档案，该档案集成了上百个数据接口，技术上攻克了新一个困难。可以通过该档案，了解一个人的从出生到死亡的记录。</a:t>
            </a:r>
            <a:endParaRPr lang="zh-CN" altLang="zh-CN" sz="1200" dirty="0">
              <a:latin typeface="Microsoft YaHei"/>
              <a:ea typeface="Microsoft YaHei"/>
              <a:cs typeface="Microsoft YaHei"/>
            </a:endParaRPr>
          </a:p>
        </p:txBody>
      </p:sp>
      <p:pic>
        <p:nvPicPr>
          <p:cNvPr id="7" name="图片 6"/>
          <p:cNvPicPr>
            <a:picLocks noChangeAspect="1"/>
          </p:cNvPicPr>
          <p:nvPr/>
        </p:nvPicPr>
        <p:blipFill>
          <a:blip r:embed="rId2"/>
          <a:stretch>
            <a:fillRect/>
          </a:stretch>
        </p:blipFill>
        <p:spPr>
          <a:xfrm>
            <a:off x="2267744" y="2276872"/>
            <a:ext cx="4608512" cy="4209482"/>
          </a:xfrm>
          <a:prstGeom prst="rect">
            <a:avLst/>
          </a:prstGeom>
        </p:spPr>
      </p:pic>
    </p:spTree>
    <p:extLst>
      <p:ext uri="{BB962C8B-B14F-4D97-AF65-F5344CB8AC3E}">
        <p14:creationId xmlns:p14="http://schemas.microsoft.com/office/powerpoint/2010/main" val="258503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模型商城</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6" name="TextBox 26"/>
          <p:cNvSpPr txBox="1"/>
          <p:nvPr/>
        </p:nvSpPr>
        <p:spPr>
          <a:xfrm>
            <a:off x="539552" y="1484784"/>
            <a:ext cx="8136904" cy="621127"/>
          </a:xfrm>
          <a:prstGeom prst="rect">
            <a:avLst/>
          </a:prstGeom>
          <a:noFill/>
        </p:spPr>
        <p:txBody>
          <a:bodyPr wrap="square" rIns="144000" bIns="36000" numCol="1" spcCol="360000" rtlCol="0">
            <a:spAutoFit/>
          </a:bodyPr>
          <a:lstStyle/>
          <a:p>
            <a:pPr>
              <a:lnSpc>
                <a:spcPct val="150000"/>
              </a:lnSpc>
            </a:pPr>
            <a:r>
              <a:rPr lang="en-US" altLang="zh-CN" sz="1200" dirty="0" smtClean="0">
                <a:latin typeface="Microsoft YaHei"/>
                <a:ea typeface="Microsoft YaHei"/>
                <a:cs typeface="Microsoft YaHei"/>
              </a:rPr>
              <a:t>       </a:t>
            </a: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模型商可以</a:t>
            </a:r>
            <a:r>
              <a:rPr lang="zh-CN" altLang="zh-CN" sz="1200" dirty="0" smtClean="0">
                <a:latin typeface="Microsoft YaHei"/>
                <a:ea typeface="Microsoft YaHei"/>
                <a:cs typeface="Microsoft YaHei"/>
              </a:rPr>
              <a:t>将</a:t>
            </a:r>
            <a:r>
              <a:rPr lang="zh-CN" altLang="zh-CN" sz="1200" dirty="0">
                <a:latin typeface="Microsoft YaHei"/>
                <a:ea typeface="Microsoft YaHei"/>
                <a:cs typeface="Microsoft YaHei"/>
              </a:rPr>
              <a:t>不同模型的人员加入的关联分析时，关联分析人员列表同样按照模型类型分类。同时勾选目标人员，进行对具体</a:t>
            </a:r>
            <a:r>
              <a:rPr lang="zh-CN" altLang="zh-CN" sz="1200" dirty="0" smtClean="0">
                <a:latin typeface="Microsoft YaHei"/>
                <a:ea typeface="Microsoft YaHei"/>
                <a:cs typeface="Microsoft YaHei"/>
              </a:rPr>
              <a:t>分析</a:t>
            </a:r>
            <a:r>
              <a:rPr lang="zh-CN" altLang="en-US" sz="1200" dirty="0" smtClean="0">
                <a:latin typeface="Microsoft YaHei"/>
                <a:ea typeface="Microsoft YaHei"/>
                <a:cs typeface="Microsoft YaHei"/>
              </a:rPr>
              <a:t>，目前扩展工具有关系分析，轨迹分析，多时空人员伴随分析。</a:t>
            </a:r>
            <a:endParaRPr lang="zh-CN" altLang="zh-CN" sz="1200" dirty="0">
              <a:latin typeface="Microsoft YaHei"/>
              <a:ea typeface="Microsoft YaHei"/>
              <a:cs typeface="Microsoft YaHei"/>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567" y="2420888"/>
            <a:ext cx="5650865" cy="3921125"/>
          </a:xfrm>
          <a:prstGeom prst="rect">
            <a:avLst/>
          </a:prstGeom>
          <a:noFill/>
          <a:ln>
            <a:noFill/>
          </a:ln>
        </p:spPr>
      </p:pic>
    </p:spTree>
    <p:extLst>
      <p:ext uri="{BB962C8B-B14F-4D97-AF65-F5344CB8AC3E}">
        <p14:creationId xmlns:p14="http://schemas.microsoft.com/office/powerpoint/2010/main" val="2917289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模型商城</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6" name="TextBox 26"/>
          <p:cNvSpPr txBox="1"/>
          <p:nvPr/>
        </p:nvSpPr>
        <p:spPr>
          <a:xfrm>
            <a:off x="539552" y="1484784"/>
            <a:ext cx="8136904" cy="845804"/>
          </a:xfrm>
          <a:prstGeom prst="rect">
            <a:avLst/>
          </a:prstGeom>
          <a:noFill/>
        </p:spPr>
        <p:txBody>
          <a:bodyPr wrap="square" rIns="144000" bIns="36000" numCol="1" spcCol="360000" rtlCol="0">
            <a:spAutoFit/>
          </a:bodyPr>
          <a:lstStyle/>
          <a:p>
            <a:pPr>
              <a:lnSpc>
                <a:spcPct val="140000"/>
              </a:lnSpc>
            </a:pPr>
            <a:r>
              <a:rPr lang="zh-CN" altLang="en-US" sz="1200" dirty="0" smtClean="0">
                <a:latin typeface="Microsoft YaHei"/>
                <a:ea typeface="Microsoft YaHei"/>
                <a:cs typeface="Microsoft YaHei"/>
              </a:rPr>
              <a:t>      个人策略功能</a:t>
            </a:r>
            <a:r>
              <a:rPr lang="zh-CN" altLang="zh-CN" sz="1200" dirty="0">
                <a:latin typeface="Microsoft YaHei"/>
                <a:ea typeface="Microsoft YaHei"/>
                <a:cs typeface="Microsoft YaHei"/>
              </a:rPr>
              <a:t>——</a:t>
            </a:r>
            <a:r>
              <a:rPr lang="zh-CN" altLang="zh-CN" sz="1200" dirty="0" smtClean="0">
                <a:latin typeface="Microsoft YaHei"/>
                <a:ea typeface="Microsoft YaHei"/>
                <a:cs typeface="Microsoft YaHei"/>
              </a:rPr>
              <a:t>在模型中通过筛选标签</a:t>
            </a:r>
            <a:r>
              <a:rPr lang="zh-CN" altLang="zh-CN" sz="1200" dirty="0">
                <a:latin typeface="Microsoft YaHei"/>
                <a:ea typeface="Microsoft YaHei"/>
                <a:cs typeface="Microsoft YaHei"/>
              </a:rPr>
              <a:t>，保存该模型下标签的组合形式为个人策略，所有个人策略在该页面以列表形式展现，可以对策略编辑，删除，查看。点击查看进入后直接是该模型下标签组合的筛选的数据结果列表</a:t>
            </a:r>
            <a:r>
              <a:rPr lang="zh-CN" altLang="zh-CN" sz="1200" dirty="0" smtClean="0">
                <a:latin typeface="Microsoft YaHei"/>
                <a:ea typeface="Microsoft YaHei"/>
                <a:cs typeface="Microsoft YaHei"/>
              </a:rPr>
              <a:t>。</a:t>
            </a:r>
            <a:r>
              <a:rPr lang="zh-CN" altLang="en-US" sz="1200" dirty="0" smtClean="0">
                <a:latin typeface="Microsoft YaHei"/>
                <a:ea typeface="Microsoft YaHei"/>
                <a:cs typeface="Microsoft YaHei"/>
              </a:rPr>
              <a:t>方便民警日常工作。</a:t>
            </a:r>
            <a:endParaRPr lang="zh-CN" altLang="zh-CN" sz="1200" dirty="0">
              <a:latin typeface="Microsoft YaHei"/>
              <a:ea typeface="Microsoft YaHei"/>
              <a:cs typeface="Microsoft YaHei"/>
            </a:endParaRPr>
          </a:p>
        </p:txBody>
      </p:sp>
      <p:pic>
        <p:nvPicPr>
          <p:cNvPr id="8" name="图片 7"/>
          <p:cNvPicPr>
            <a:picLocks noChangeAspect="1"/>
          </p:cNvPicPr>
          <p:nvPr/>
        </p:nvPicPr>
        <p:blipFill>
          <a:blip r:embed="rId2"/>
          <a:stretch>
            <a:fillRect/>
          </a:stretch>
        </p:blipFill>
        <p:spPr>
          <a:xfrm>
            <a:off x="1475656" y="2564904"/>
            <a:ext cx="6408712" cy="3894289"/>
          </a:xfrm>
          <a:prstGeom prst="rect">
            <a:avLst/>
          </a:prstGeom>
        </p:spPr>
      </p:pic>
    </p:spTree>
    <p:extLst>
      <p:ext uri="{BB962C8B-B14F-4D97-AF65-F5344CB8AC3E}">
        <p14:creationId xmlns:p14="http://schemas.microsoft.com/office/powerpoint/2010/main" val="4192243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nvCxnSpPr>
        <p:spPr>
          <a:xfrm>
            <a:off x="2448971" y="2186268"/>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522479" y="2186268"/>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588224" y="2186268"/>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4474" y="2200097"/>
            <a:ext cx="1687989" cy="3469184"/>
            <a:chOff x="496565" y="1482031"/>
            <a:chExt cx="1534535" cy="2601888"/>
          </a:xfrm>
        </p:grpSpPr>
        <p:sp>
          <p:nvSpPr>
            <p:cNvPr id="75" name="Content Placeholder 2"/>
            <p:cNvSpPr txBox="1">
              <a:spLocks/>
            </p:cNvSpPr>
            <p:nvPr/>
          </p:nvSpPr>
          <p:spPr>
            <a:xfrm>
              <a:off x="496565" y="3496121"/>
              <a:ext cx="1534535" cy="587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buNone/>
              </a:pPr>
              <a:r>
                <a:rPr lang="zh-CN" altLang="en-US" sz="1000" dirty="0" smtClean="0">
                  <a:latin typeface="Microsoft YaHei"/>
                  <a:ea typeface="Microsoft YaHei"/>
                  <a:cs typeface="Microsoft YaHei"/>
                </a:rPr>
                <a:t>影响</a:t>
              </a:r>
              <a:r>
                <a:rPr lang="zh-CN" altLang="zh-CN" sz="1000" dirty="0" smtClean="0">
                  <a:latin typeface="Microsoft YaHei"/>
                  <a:ea typeface="Microsoft YaHei"/>
                  <a:cs typeface="Microsoft YaHei"/>
                </a:rPr>
                <a:t>案</a:t>
              </a:r>
              <a:r>
                <a:rPr lang="zh-CN" altLang="en-US" sz="1000" dirty="0" smtClean="0">
                  <a:latin typeface="Microsoft YaHei"/>
                  <a:ea typeface="Microsoft YaHei"/>
                  <a:cs typeface="Microsoft YaHei"/>
                </a:rPr>
                <a:t>（事）</a:t>
              </a:r>
              <a:r>
                <a:rPr lang="zh-CN" altLang="zh-CN" sz="1000" dirty="0" smtClean="0">
                  <a:latin typeface="Microsoft YaHei"/>
                  <a:ea typeface="Microsoft YaHei"/>
                  <a:cs typeface="Microsoft YaHei"/>
                </a:rPr>
                <a:t>件的</a:t>
              </a:r>
              <a:r>
                <a:rPr lang="zh-CN" altLang="zh-CN" sz="1000" dirty="0">
                  <a:latin typeface="Microsoft YaHei"/>
                  <a:ea typeface="Microsoft YaHei"/>
                  <a:cs typeface="Microsoft YaHei"/>
                </a:rPr>
                <a:t>要素具体化、分值化，将要素发展的程度动态化、等级化，从而使人员风险挖掘更可视化、数字化。</a:t>
              </a:r>
            </a:p>
          </p:txBody>
        </p:sp>
        <p:sp>
          <p:nvSpPr>
            <p:cNvPr id="77"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000" dirty="0" smtClean="0">
                  <a:solidFill>
                    <a:schemeClr val="bg1">
                      <a:lumMod val="50000"/>
                    </a:schemeClr>
                  </a:solidFill>
                  <a:latin typeface="Microsoft YaHei"/>
                  <a:ea typeface="Microsoft YaHei"/>
                  <a:cs typeface="Microsoft YaHei"/>
                </a:rPr>
                <a:t>数据价值</a:t>
              </a:r>
              <a:endParaRPr lang="en-US" sz="2000" dirty="0">
                <a:solidFill>
                  <a:schemeClr val="bg1">
                    <a:lumMod val="50000"/>
                  </a:schemeClr>
                </a:solidFill>
                <a:latin typeface="Microsoft YaHei"/>
                <a:ea typeface="Microsoft YaHei"/>
                <a:cs typeface="Microsoft YaHei"/>
              </a:endParaRPr>
            </a:p>
          </p:txBody>
        </p:sp>
        <p:sp>
          <p:nvSpPr>
            <p:cNvPr id="78" name="Content Placeholder 2"/>
            <p:cNvSpPr txBox="1">
              <a:spLocks/>
            </p:cNvSpPr>
            <p:nvPr/>
          </p:nvSpPr>
          <p:spPr>
            <a:xfrm>
              <a:off x="523574" y="3216728"/>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1200" dirty="0" smtClean="0">
                  <a:solidFill>
                    <a:schemeClr val="bg1">
                      <a:lumMod val="50000"/>
                    </a:schemeClr>
                  </a:solidFill>
                </a:rPr>
                <a:t>Data</a:t>
              </a:r>
              <a:endParaRPr lang="en-US" sz="1200" dirty="0">
                <a:solidFill>
                  <a:schemeClr val="bg1">
                    <a:lumMod val="50000"/>
                  </a:schemeClr>
                </a:solidFill>
              </a:endParaRPr>
            </a:p>
          </p:txBody>
        </p:sp>
        <p:sp>
          <p:nvSpPr>
            <p:cNvPr id="2" name="Rectangle 1"/>
            <p:cNvSpPr/>
            <p:nvPr/>
          </p:nvSpPr>
          <p:spPr>
            <a:xfrm>
              <a:off x="575410" y="1482031"/>
              <a:ext cx="1368152" cy="13681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1" name="Group 40"/>
            <p:cNvGrpSpPr/>
            <p:nvPr/>
          </p:nvGrpSpPr>
          <p:grpSpPr>
            <a:xfrm>
              <a:off x="575409" y="2876157"/>
              <a:ext cx="1375625" cy="60855"/>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grpSp>
        <p:nvGrpSpPr>
          <p:cNvPr id="70" name="Group 69"/>
          <p:cNvGrpSpPr/>
          <p:nvPr/>
        </p:nvGrpSpPr>
        <p:grpSpPr>
          <a:xfrm>
            <a:off x="2627784" y="2200097"/>
            <a:ext cx="1814122" cy="3533159"/>
            <a:chOff x="470769" y="1482031"/>
            <a:chExt cx="1649201" cy="2649869"/>
          </a:xfrm>
        </p:grpSpPr>
        <p:sp>
          <p:nvSpPr>
            <p:cNvPr id="71" name="Content Placeholder 2"/>
            <p:cNvSpPr txBox="1">
              <a:spLocks/>
            </p:cNvSpPr>
            <p:nvPr/>
          </p:nvSpPr>
          <p:spPr>
            <a:xfrm>
              <a:off x="536230" y="3544102"/>
              <a:ext cx="1534535" cy="587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buNone/>
              </a:pPr>
              <a:r>
                <a:rPr lang="zh-CN" altLang="zh-CN" sz="1000" dirty="0">
                  <a:latin typeface="Microsoft YaHei"/>
                  <a:ea typeface="Microsoft YaHei"/>
                  <a:cs typeface="Microsoft YaHei"/>
                </a:rPr>
                <a:t>该模型所有数据、标签的组织遵循的方法均被总结入库，其规范的做法可以复制借鉴。</a:t>
              </a:r>
            </a:p>
          </p:txBody>
        </p:sp>
        <p:sp>
          <p:nvSpPr>
            <p:cNvPr id="72"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000" dirty="0" smtClean="0">
                  <a:solidFill>
                    <a:schemeClr val="bg1">
                      <a:lumMod val="50000"/>
                    </a:schemeClr>
                  </a:solidFill>
                  <a:latin typeface="Microsoft YaHei"/>
                  <a:ea typeface="Microsoft YaHei"/>
                  <a:cs typeface="Microsoft YaHei"/>
                </a:rPr>
                <a:t>规范组织</a:t>
              </a:r>
              <a:endParaRPr lang="en-US" sz="2000" dirty="0">
                <a:solidFill>
                  <a:schemeClr val="bg1">
                    <a:lumMod val="50000"/>
                  </a:schemeClr>
                </a:solidFill>
                <a:latin typeface="Microsoft YaHei"/>
                <a:ea typeface="Microsoft YaHei"/>
                <a:cs typeface="Microsoft YaHei"/>
              </a:endParaRPr>
            </a:p>
          </p:txBody>
        </p:sp>
        <p:sp>
          <p:nvSpPr>
            <p:cNvPr id="73" name="Content Placeholder 2"/>
            <p:cNvSpPr txBox="1">
              <a:spLocks/>
            </p:cNvSpPr>
            <p:nvPr/>
          </p:nvSpPr>
          <p:spPr>
            <a:xfrm>
              <a:off x="470769" y="3216728"/>
              <a:ext cx="1649201"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smtClean="0">
                  <a:solidFill>
                    <a:schemeClr val="bg1">
                      <a:lumMod val="50000"/>
                    </a:schemeClr>
                  </a:solidFill>
                </a:rPr>
                <a:t>Normative organization</a:t>
              </a:r>
              <a:endParaRPr lang="en-US" sz="1200" dirty="0">
                <a:solidFill>
                  <a:schemeClr val="bg1">
                    <a:lumMod val="50000"/>
                  </a:schemeClr>
                </a:solidFill>
              </a:endParaRPr>
            </a:p>
          </p:txBody>
        </p:sp>
        <p:sp>
          <p:nvSpPr>
            <p:cNvPr id="74" name="Rectangle 73"/>
            <p:cNvSpPr/>
            <p:nvPr/>
          </p:nvSpPr>
          <p:spPr>
            <a:xfrm>
              <a:off x="575410" y="1482031"/>
              <a:ext cx="1368152" cy="13681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 name="Group 90"/>
            <p:cNvGrpSpPr/>
            <p:nvPr/>
          </p:nvGrpSpPr>
          <p:grpSpPr>
            <a:xfrm>
              <a:off x="575409" y="2876157"/>
              <a:ext cx="1375625" cy="60855"/>
              <a:chOff x="2055030" y="1463669"/>
              <a:chExt cx="2304256" cy="544908"/>
            </a:xfrm>
          </p:grpSpPr>
          <p:sp>
            <p:nvSpPr>
              <p:cNvPr id="93" name="Rectangle 9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Rectangle 9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95" name="Rectangle 9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96" name="Rectangle 9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grpSp>
        <p:nvGrpSpPr>
          <p:cNvPr id="97" name="Group 96"/>
          <p:cNvGrpSpPr/>
          <p:nvPr/>
        </p:nvGrpSpPr>
        <p:grpSpPr>
          <a:xfrm>
            <a:off x="4727845" y="2200097"/>
            <a:ext cx="1687989" cy="3469184"/>
            <a:chOff x="496565" y="1482031"/>
            <a:chExt cx="1534535" cy="2601888"/>
          </a:xfrm>
        </p:grpSpPr>
        <p:sp>
          <p:nvSpPr>
            <p:cNvPr id="98" name="Content Placeholder 2"/>
            <p:cNvSpPr txBox="1">
              <a:spLocks/>
            </p:cNvSpPr>
            <p:nvPr/>
          </p:nvSpPr>
          <p:spPr>
            <a:xfrm>
              <a:off x="496565" y="3496121"/>
              <a:ext cx="1534535" cy="587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buNone/>
              </a:pPr>
              <a:r>
                <a:rPr lang="zh-CN" altLang="zh-CN" sz="1000" dirty="0" smtClean="0">
                  <a:latin typeface="Microsoft YaHei"/>
                  <a:ea typeface="Microsoft YaHei"/>
                  <a:cs typeface="Microsoft YaHei"/>
                </a:rPr>
                <a:t>由于其数据组织</a:t>
              </a:r>
              <a:r>
                <a:rPr lang="zh-CN" altLang="zh-CN" sz="1000" dirty="0">
                  <a:latin typeface="Microsoft YaHei"/>
                  <a:ea typeface="Microsoft YaHei"/>
                  <a:cs typeface="Microsoft YaHei"/>
                </a:rPr>
                <a:t>、标签定义、模型搭建均采用领先的模组开发方式，任何步骤均支持拆卸回溯，所以，其他业务模型在搭建时均可以利用已经组织的数据和标签。 </a:t>
              </a:r>
              <a:r>
                <a:rPr lang="en-US" sz="1000" dirty="0" smtClean="0">
                  <a:latin typeface="Microsoft YaHei"/>
                  <a:ea typeface="Microsoft YaHei"/>
                  <a:cs typeface="Microsoft YaHei"/>
                </a:rPr>
                <a:t>.</a:t>
              </a:r>
              <a:endParaRPr lang="en-US" sz="1000" dirty="0">
                <a:latin typeface="Microsoft YaHei"/>
                <a:ea typeface="Microsoft YaHei"/>
                <a:cs typeface="Microsoft YaHei"/>
              </a:endParaRPr>
            </a:p>
          </p:txBody>
        </p:sp>
        <p:sp>
          <p:nvSpPr>
            <p:cNvPr id="99"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000" dirty="0" smtClean="0">
                  <a:solidFill>
                    <a:schemeClr val="bg1">
                      <a:lumMod val="50000"/>
                    </a:schemeClr>
                  </a:solidFill>
                  <a:latin typeface="Microsoft YaHei"/>
                  <a:ea typeface="Microsoft YaHei"/>
                  <a:cs typeface="Microsoft YaHei"/>
                </a:rPr>
                <a:t>应用广泛</a:t>
              </a:r>
              <a:endParaRPr lang="en-US" sz="2000" dirty="0">
                <a:solidFill>
                  <a:schemeClr val="bg1">
                    <a:lumMod val="50000"/>
                  </a:schemeClr>
                </a:solidFill>
                <a:latin typeface="Microsoft YaHei"/>
                <a:ea typeface="Microsoft YaHei"/>
                <a:cs typeface="Microsoft YaHei"/>
              </a:endParaRPr>
            </a:p>
          </p:txBody>
        </p:sp>
        <p:sp>
          <p:nvSpPr>
            <p:cNvPr id="100" name="Content Placeholder 2"/>
            <p:cNvSpPr txBox="1">
              <a:spLocks/>
            </p:cNvSpPr>
            <p:nvPr/>
          </p:nvSpPr>
          <p:spPr>
            <a:xfrm>
              <a:off x="523574" y="3216728"/>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lumMod val="50000"/>
                    </a:schemeClr>
                  </a:solidFill>
                </a:rPr>
                <a:t>Widely used</a:t>
              </a:r>
              <a:endParaRPr lang="en-US" sz="1200" dirty="0">
                <a:solidFill>
                  <a:schemeClr val="bg1">
                    <a:lumMod val="50000"/>
                  </a:schemeClr>
                </a:solidFill>
              </a:endParaRPr>
            </a:p>
          </p:txBody>
        </p:sp>
        <p:sp>
          <p:nvSpPr>
            <p:cNvPr id="101" name="Rectangle 100"/>
            <p:cNvSpPr/>
            <p:nvPr/>
          </p:nvSpPr>
          <p:spPr>
            <a:xfrm>
              <a:off x="575410" y="1482031"/>
              <a:ext cx="1368152" cy="13681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2" name="Group 101"/>
            <p:cNvGrpSpPr/>
            <p:nvPr/>
          </p:nvGrpSpPr>
          <p:grpSpPr>
            <a:xfrm>
              <a:off x="575409" y="2876157"/>
              <a:ext cx="1375625" cy="60855"/>
              <a:chOff x="2055030" y="1463669"/>
              <a:chExt cx="2304256" cy="544908"/>
            </a:xfrm>
          </p:grpSpPr>
          <p:sp>
            <p:nvSpPr>
              <p:cNvPr id="104" name="Rectangle 103"/>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Rectangle 104"/>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106" name="Rectangle 105"/>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107" name="Rectangle 106"/>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grpSp>
        <p:nvGrpSpPr>
          <p:cNvPr id="108" name="Group 107"/>
          <p:cNvGrpSpPr/>
          <p:nvPr/>
        </p:nvGrpSpPr>
        <p:grpSpPr>
          <a:xfrm>
            <a:off x="6799530" y="2200097"/>
            <a:ext cx="1687989" cy="3469184"/>
            <a:chOff x="496565" y="1482031"/>
            <a:chExt cx="1534535" cy="2601888"/>
          </a:xfrm>
        </p:grpSpPr>
        <p:sp>
          <p:nvSpPr>
            <p:cNvPr id="109" name="Content Placeholder 2"/>
            <p:cNvSpPr txBox="1">
              <a:spLocks/>
            </p:cNvSpPr>
            <p:nvPr/>
          </p:nvSpPr>
          <p:spPr>
            <a:xfrm>
              <a:off x="496565" y="3496121"/>
              <a:ext cx="1534535" cy="587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buNone/>
              </a:pPr>
              <a:r>
                <a:rPr lang="zh-CN" altLang="zh-CN" sz="1000" dirty="0" smtClean="0">
                  <a:latin typeface="Microsoft YaHei"/>
                  <a:ea typeface="Microsoft YaHei"/>
                  <a:cs typeface="Microsoft YaHei"/>
                </a:rPr>
                <a:t>全新的标签式</a:t>
              </a:r>
              <a:r>
                <a:rPr lang="zh-CN" altLang="zh-CN" sz="1000" dirty="0">
                  <a:latin typeface="Microsoft YaHei"/>
                  <a:ea typeface="Microsoft YaHei"/>
                  <a:cs typeface="Microsoft YaHei"/>
                </a:rPr>
                <a:t>、规则式模型检索方法</a:t>
              </a:r>
              <a:r>
                <a:rPr lang="zh-CN" altLang="zh-CN" sz="1000" dirty="0" smtClean="0">
                  <a:latin typeface="Microsoft YaHei"/>
                  <a:ea typeface="Microsoft YaHei"/>
                  <a:cs typeface="Microsoft YaHei"/>
                </a:rPr>
                <a:t>，</a:t>
              </a:r>
              <a:r>
                <a:rPr lang="zh-CN" altLang="en-US" sz="1000" dirty="0" smtClean="0">
                  <a:latin typeface="Microsoft YaHei"/>
                  <a:ea typeface="Microsoft YaHei"/>
                  <a:cs typeface="Microsoft YaHei"/>
                </a:rPr>
                <a:t>更</a:t>
              </a:r>
              <a:r>
                <a:rPr lang="zh-CN" altLang="zh-CN" sz="1000" dirty="0" smtClean="0">
                  <a:latin typeface="Microsoft YaHei"/>
                  <a:ea typeface="Microsoft YaHei"/>
                  <a:cs typeface="Microsoft YaHei"/>
                </a:rPr>
                <a:t>符合网上实战业务</a:t>
              </a:r>
              <a:r>
                <a:rPr lang="zh-CN" altLang="zh-CN" sz="1000" dirty="0">
                  <a:latin typeface="Microsoft YaHei"/>
                  <a:ea typeface="Microsoft YaHei"/>
                  <a:cs typeface="Microsoft YaHei"/>
                </a:rPr>
                <a:t>研判的需求，具有智能化、推荐式的跨越。</a:t>
              </a:r>
            </a:p>
          </p:txBody>
        </p:sp>
        <p:sp>
          <p:nvSpPr>
            <p:cNvPr id="110"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000" dirty="0" smtClean="0">
                  <a:solidFill>
                    <a:schemeClr val="bg1">
                      <a:lumMod val="50000"/>
                    </a:schemeClr>
                  </a:solidFill>
                  <a:latin typeface="Microsoft YaHei"/>
                  <a:ea typeface="Microsoft YaHei"/>
                  <a:cs typeface="Microsoft YaHei"/>
                </a:rPr>
                <a:t>智能检索</a:t>
              </a:r>
              <a:endParaRPr lang="en-US" sz="2000" dirty="0">
                <a:solidFill>
                  <a:schemeClr val="bg1">
                    <a:lumMod val="50000"/>
                  </a:schemeClr>
                </a:solidFill>
                <a:latin typeface="Microsoft YaHei"/>
                <a:ea typeface="Microsoft YaHei"/>
                <a:cs typeface="Microsoft YaHei"/>
              </a:endParaRPr>
            </a:p>
          </p:txBody>
        </p:sp>
        <p:sp>
          <p:nvSpPr>
            <p:cNvPr id="111" name="Content Placeholder 2"/>
            <p:cNvSpPr txBox="1">
              <a:spLocks/>
            </p:cNvSpPr>
            <p:nvPr/>
          </p:nvSpPr>
          <p:spPr>
            <a:xfrm>
              <a:off x="523574" y="3216728"/>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lumMod val="50000"/>
                    </a:schemeClr>
                  </a:solidFill>
                </a:rPr>
                <a:t>Intelligent retrieval</a:t>
              </a:r>
              <a:endParaRPr lang="en-US" sz="1200" dirty="0">
                <a:solidFill>
                  <a:schemeClr val="bg1">
                    <a:lumMod val="50000"/>
                  </a:schemeClr>
                </a:solidFill>
              </a:endParaRPr>
            </a:p>
          </p:txBody>
        </p:sp>
        <p:sp>
          <p:nvSpPr>
            <p:cNvPr id="112" name="Rectangle 111"/>
            <p:cNvSpPr/>
            <p:nvPr/>
          </p:nvSpPr>
          <p:spPr>
            <a:xfrm flipH="1">
              <a:off x="575410" y="1482031"/>
              <a:ext cx="1368152" cy="13681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13" name="Group 112"/>
            <p:cNvGrpSpPr/>
            <p:nvPr/>
          </p:nvGrpSpPr>
          <p:grpSpPr>
            <a:xfrm>
              <a:off x="575409" y="2876157"/>
              <a:ext cx="1375625" cy="60855"/>
              <a:chOff x="2055030" y="1463669"/>
              <a:chExt cx="2304256" cy="544908"/>
            </a:xfrm>
          </p:grpSpPr>
          <p:sp>
            <p:nvSpPr>
              <p:cNvPr id="115" name="Rectangle 114"/>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Rectangle 115"/>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117" name="Rectangle 116"/>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118" name="Rectangle 117"/>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sp>
        <p:nvSpPr>
          <p:cNvPr id="51"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04</a:t>
            </a:r>
            <a:endParaRPr lang="en-US" sz="1100" b="1" dirty="0"/>
          </a:p>
        </p:txBody>
      </p:sp>
      <p:sp>
        <p:nvSpPr>
          <p:cNvPr id="53"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smtClean="0">
                <a:solidFill>
                  <a:schemeClr val="accent2"/>
                </a:solidFill>
                <a:latin typeface="Arial"/>
                <a:cs typeface="Arial"/>
              </a:rPr>
              <a:t>The </a:t>
            </a:r>
            <a:r>
              <a:rPr lang="en-US" altLang="zh-CN" sz="1600" b="1" dirty="0">
                <a:solidFill>
                  <a:schemeClr val="accent2"/>
                </a:solidFill>
                <a:latin typeface="Arial"/>
                <a:cs typeface="Arial"/>
              </a:rPr>
              <a:t>value produced</a:t>
            </a:r>
            <a:endParaRPr lang="en-US" sz="1600" b="1" dirty="0">
              <a:solidFill>
                <a:schemeClr val="accent2"/>
              </a:solidFill>
              <a:latin typeface="Arial"/>
              <a:cs typeface="Arial"/>
            </a:endParaRPr>
          </a:p>
        </p:txBody>
      </p:sp>
      <p:sp>
        <p:nvSpPr>
          <p:cNvPr id="57"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产生的价值</a:t>
            </a:r>
            <a:endParaRPr lang="en-US" sz="2800" b="1" dirty="0">
              <a:solidFill>
                <a:schemeClr val="tx2"/>
              </a:solidFill>
              <a:latin typeface="Microsoft YaHei"/>
              <a:ea typeface="Microsoft YaHei"/>
              <a:cs typeface="Microsoft YaHei"/>
            </a:endParaRPr>
          </a:p>
        </p:txBody>
      </p:sp>
      <p:grpSp>
        <p:nvGrpSpPr>
          <p:cNvPr id="58" name="Group 5"/>
          <p:cNvGrpSpPr/>
          <p:nvPr/>
        </p:nvGrpSpPr>
        <p:grpSpPr>
          <a:xfrm>
            <a:off x="0" y="1219617"/>
            <a:ext cx="2094778" cy="60962"/>
            <a:chOff x="2055030" y="1463669"/>
            <a:chExt cx="2304256" cy="544908"/>
          </a:xfrm>
        </p:grpSpPr>
        <p:sp>
          <p:nvSpPr>
            <p:cNvPr id="59"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1"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2"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4" name="图片 3" descr="数据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656" y="2657976"/>
            <a:ext cx="987048" cy="987048"/>
          </a:xfrm>
          <a:prstGeom prst="rect">
            <a:avLst/>
          </a:prstGeom>
        </p:spPr>
      </p:pic>
      <p:pic>
        <p:nvPicPr>
          <p:cNvPr id="5" name="图片 4" descr="判断题.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636912"/>
            <a:ext cx="1008112" cy="1008112"/>
          </a:xfrm>
          <a:prstGeom prst="rect">
            <a:avLst/>
          </a:prstGeom>
        </p:spPr>
      </p:pic>
      <p:pic>
        <p:nvPicPr>
          <p:cNvPr id="3" name="图片 2" descr="情报挖掘.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2708920"/>
            <a:ext cx="864096" cy="864096"/>
          </a:xfrm>
          <a:prstGeom prst="rect">
            <a:avLst/>
          </a:prstGeom>
        </p:spPr>
      </p:pic>
      <p:pic>
        <p:nvPicPr>
          <p:cNvPr id="7" name="图片 6" descr="智能云.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288" y="2780928"/>
            <a:ext cx="961982" cy="720080"/>
          </a:xfrm>
          <a:prstGeom prst="rect">
            <a:avLst/>
          </a:prstGeom>
        </p:spPr>
      </p:pic>
    </p:spTree>
    <p:extLst>
      <p:ext uri="{BB962C8B-B14F-4D97-AF65-F5344CB8AC3E}">
        <p14:creationId xmlns:p14="http://schemas.microsoft.com/office/powerpoint/2010/main" val="25388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arn(inVertical)">
                                      <p:cBhvr>
                                        <p:cTn id="11" dur="500"/>
                                        <p:tgtEl>
                                          <p:spTgt spid="57"/>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barn(inVertical)">
                                      <p:cBhvr>
                                        <p:cTn id="14" dur="500"/>
                                        <p:tgtEl>
                                          <p:spTgt spid="5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down)">
                                      <p:cBhvr>
                                        <p:cTn id="24" dur="500"/>
                                        <p:tgtEl>
                                          <p:spTgt spid="54"/>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anim calcmode="lin" valueType="num">
                                      <p:cBhvr>
                                        <p:cTn id="29" dur="500" fill="hold"/>
                                        <p:tgtEl>
                                          <p:spTgt spid="70"/>
                                        </p:tgtEl>
                                        <p:attrNameLst>
                                          <p:attrName>ppt_x</p:attrName>
                                        </p:attrNameLst>
                                      </p:cBhvr>
                                      <p:tavLst>
                                        <p:tav tm="0">
                                          <p:val>
                                            <p:strVal val="#ppt_x"/>
                                          </p:val>
                                        </p:tav>
                                        <p:tav tm="100000">
                                          <p:val>
                                            <p:strVal val="#ppt_x"/>
                                          </p:val>
                                        </p:tav>
                                      </p:tavLst>
                                    </p:anim>
                                    <p:anim calcmode="lin" valueType="num">
                                      <p:cBhvr>
                                        <p:cTn id="30" dur="500" fill="hold"/>
                                        <p:tgtEl>
                                          <p:spTgt spid="70"/>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down)">
                                      <p:cBhvr>
                                        <p:cTn id="34" dur="500"/>
                                        <p:tgtEl>
                                          <p:spTgt spid="55"/>
                                        </p:tgtEl>
                                      </p:cBhvr>
                                    </p:animEffect>
                                  </p:childTnLst>
                                </p:cTn>
                              </p:par>
                            </p:childTnLst>
                          </p:cTn>
                        </p:par>
                        <p:par>
                          <p:cTn id="35" fill="hold">
                            <p:stCondLst>
                              <p:cond delay="3000"/>
                            </p:stCondLst>
                            <p:childTnLst>
                              <p:par>
                                <p:cTn id="36" presetID="42" presetClass="entr" presetSubtype="0" fill="hold"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anim calcmode="lin" valueType="num">
                                      <p:cBhvr>
                                        <p:cTn id="39" dur="500" fill="hold"/>
                                        <p:tgtEl>
                                          <p:spTgt spid="97"/>
                                        </p:tgtEl>
                                        <p:attrNameLst>
                                          <p:attrName>ppt_x</p:attrName>
                                        </p:attrNameLst>
                                      </p:cBhvr>
                                      <p:tavLst>
                                        <p:tav tm="0">
                                          <p:val>
                                            <p:strVal val="#ppt_x"/>
                                          </p:val>
                                        </p:tav>
                                        <p:tav tm="100000">
                                          <p:val>
                                            <p:strVal val="#ppt_x"/>
                                          </p:val>
                                        </p:tav>
                                      </p:tavLst>
                                    </p:anim>
                                    <p:anim calcmode="lin" valueType="num">
                                      <p:cBhvr>
                                        <p:cTn id="40" dur="500" fill="hold"/>
                                        <p:tgtEl>
                                          <p:spTgt spid="97"/>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down)">
                                      <p:cBhvr>
                                        <p:cTn id="44" dur="500"/>
                                        <p:tgtEl>
                                          <p:spTgt spid="56"/>
                                        </p:tgtEl>
                                      </p:cBhvr>
                                    </p:animEffect>
                                  </p:childTnLst>
                                </p:cTn>
                              </p:par>
                            </p:childTnLst>
                          </p:cTn>
                        </p:par>
                        <p:par>
                          <p:cTn id="45" fill="hold">
                            <p:stCondLst>
                              <p:cond delay="4000"/>
                            </p:stCondLst>
                            <p:childTnLst>
                              <p:par>
                                <p:cTn id="46" presetID="42" presetClass="entr" presetSubtype="0"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anim calcmode="lin" valueType="num">
                                      <p:cBhvr>
                                        <p:cTn id="49" dur="500" fill="hold"/>
                                        <p:tgtEl>
                                          <p:spTgt spid="108"/>
                                        </p:tgtEl>
                                        <p:attrNameLst>
                                          <p:attrName>ppt_x</p:attrName>
                                        </p:attrNameLst>
                                      </p:cBhvr>
                                      <p:tavLst>
                                        <p:tav tm="0">
                                          <p:val>
                                            <p:strVal val="#ppt_x"/>
                                          </p:val>
                                        </p:tav>
                                        <p:tav tm="100000">
                                          <p:val>
                                            <p:strVal val="#ppt_x"/>
                                          </p:val>
                                        </p:tav>
                                      </p:tavLst>
                                    </p:anim>
                                    <p:anim calcmode="lin" valueType="num">
                                      <p:cBhvr>
                                        <p:cTn id="50" dur="5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Off-page Connector 47"/>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05</a:t>
            </a:r>
            <a:endParaRPr lang="en-US" sz="1100" b="1" dirty="0"/>
          </a:p>
        </p:txBody>
      </p:sp>
      <p:sp>
        <p:nvSpPr>
          <p:cNvPr id="18"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smtClean="0">
                <a:solidFill>
                  <a:schemeClr val="accent2"/>
                </a:solidFill>
                <a:latin typeface="Arial"/>
                <a:cs typeface="Arial"/>
              </a:rPr>
              <a:t>Difficulties </a:t>
            </a:r>
            <a:r>
              <a:rPr lang="en-US" altLang="zh-CN" sz="1600" b="1" dirty="0">
                <a:solidFill>
                  <a:schemeClr val="accent2"/>
                </a:solidFill>
                <a:latin typeface="Arial"/>
                <a:cs typeface="Arial"/>
              </a:rPr>
              <a:t>encountered</a:t>
            </a:r>
            <a:endParaRPr lang="en-US" sz="1600" b="1" dirty="0">
              <a:solidFill>
                <a:schemeClr val="accent2"/>
              </a:solidFill>
              <a:latin typeface="Arial"/>
              <a:cs typeface="Arial"/>
            </a:endParaRPr>
          </a:p>
        </p:txBody>
      </p:sp>
      <p:sp>
        <p:nvSpPr>
          <p:cNvPr id="19"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遇到的困难</a:t>
            </a:r>
            <a:endParaRPr lang="en-US" sz="2800" b="1" dirty="0">
              <a:solidFill>
                <a:schemeClr val="tx2"/>
              </a:solidFill>
              <a:latin typeface="Microsoft YaHei"/>
              <a:ea typeface="Microsoft YaHei"/>
              <a:cs typeface="Microsoft YaHei"/>
            </a:endParaRPr>
          </a:p>
        </p:txBody>
      </p:sp>
      <p:grpSp>
        <p:nvGrpSpPr>
          <p:cNvPr id="20" name="Group 5"/>
          <p:cNvGrpSpPr/>
          <p:nvPr/>
        </p:nvGrpSpPr>
        <p:grpSpPr>
          <a:xfrm>
            <a:off x="0" y="1219617"/>
            <a:ext cx="2094778" cy="60962"/>
            <a:chOff x="2055030" y="1463669"/>
            <a:chExt cx="2304256" cy="544908"/>
          </a:xfrm>
        </p:grpSpPr>
        <p:sp>
          <p:nvSpPr>
            <p:cNvPr id="21"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7" name="Content Placeholder 2"/>
          <p:cNvSpPr txBox="1">
            <a:spLocks/>
          </p:cNvSpPr>
          <p:nvPr/>
        </p:nvSpPr>
        <p:spPr>
          <a:xfrm>
            <a:off x="843072" y="2298358"/>
            <a:ext cx="3152864" cy="33855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600" dirty="0" smtClean="0">
                <a:solidFill>
                  <a:schemeClr val="bg1">
                    <a:lumMod val="50000"/>
                  </a:schemeClr>
                </a:solidFill>
                <a:latin typeface="Microsoft YaHei"/>
                <a:ea typeface="Microsoft YaHei"/>
                <a:cs typeface="Microsoft YaHei"/>
              </a:rPr>
              <a:t>已解决的困难：</a:t>
            </a:r>
            <a:endParaRPr lang="en-US" sz="1600" dirty="0">
              <a:solidFill>
                <a:schemeClr val="bg1">
                  <a:lumMod val="50000"/>
                </a:schemeClr>
              </a:solidFill>
              <a:latin typeface="Microsoft YaHei"/>
              <a:ea typeface="Microsoft YaHei"/>
              <a:cs typeface="Microsoft YaHei"/>
            </a:endParaRPr>
          </a:p>
        </p:txBody>
      </p:sp>
      <p:sp>
        <p:nvSpPr>
          <p:cNvPr id="38" name="Title 13"/>
          <p:cNvSpPr txBox="1">
            <a:spLocks/>
          </p:cNvSpPr>
          <p:nvPr/>
        </p:nvSpPr>
        <p:spPr>
          <a:xfrm>
            <a:off x="1763688" y="3079327"/>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a:solidFill>
                  <a:srgbClr val="4D4D4D"/>
                </a:solidFill>
                <a:latin typeface="Microsoft YaHei"/>
                <a:ea typeface="Microsoft YaHei"/>
                <a:cs typeface="Microsoft YaHei"/>
              </a:rPr>
              <a:t>数据监测</a:t>
            </a:r>
            <a:endParaRPr lang="en-US" sz="2000" dirty="0">
              <a:solidFill>
                <a:srgbClr val="4D4D4D"/>
              </a:solidFill>
              <a:latin typeface="Microsoft YaHei"/>
              <a:ea typeface="Microsoft YaHei"/>
              <a:cs typeface="Microsoft YaHei"/>
            </a:endParaRPr>
          </a:p>
        </p:txBody>
      </p:sp>
      <p:sp>
        <p:nvSpPr>
          <p:cNvPr id="39" name="Oval 6"/>
          <p:cNvSpPr/>
          <p:nvPr/>
        </p:nvSpPr>
        <p:spPr>
          <a:xfrm>
            <a:off x="920532" y="3100578"/>
            <a:ext cx="632562" cy="6336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5"/>
          <p:cNvSpPr>
            <a:spLocks/>
          </p:cNvSpPr>
          <p:nvPr/>
        </p:nvSpPr>
        <p:spPr bwMode="auto">
          <a:xfrm>
            <a:off x="1100456" y="3278599"/>
            <a:ext cx="252541" cy="262368"/>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Title 13"/>
          <p:cNvSpPr txBox="1">
            <a:spLocks/>
          </p:cNvSpPr>
          <p:nvPr/>
        </p:nvSpPr>
        <p:spPr>
          <a:xfrm>
            <a:off x="5431991" y="3068960"/>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a:solidFill>
                  <a:srgbClr val="4D4D4D"/>
                </a:solidFill>
                <a:latin typeface="Microsoft YaHei"/>
                <a:ea typeface="Microsoft YaHei"/>
                <a:cs typeface="Microsoft YaHei"/>
              </a:rPr>
              <a:t>数据标签化管理 </a:t>
            </a:r>
            <a:endParaRPr lang="en-US" sz="2000" dirty="0">
              <a:solidFill>
                <a:srgbClr val="4D4D4D"/>
              </a:solidFill>
              <a:latin typeface="Microsoft YaHei"/>
              <a:ea typeface="Microsoft YaHei"/>
              <a:cs typeface="Microsoft YaHei"/>
            </a:endParaRPr>
          </a:p>
        </p:txBody>
      </p:sp>
      <p:grpSp>
        <p:nvGrpSpPr>
          <p:cNvPr id="42" name="Group 1"/>
          <p:cNvGrpSpPr/>
          <p:nvPr/>
        </p:nvGrpSpPr>
        <p:grpSpPr>
          <a:xfrm>
            <a:off x="4555604" y="3100578"/>
            <a:ext cx="632562" cy="633671"/>
            <a:chOff x="4731584" y="1650175"/>
            <a:chExt cx="475253" cy="475253"/>
          </a:xfrm>
        </p:grpSpPr>
        <p:sp>
          <p:nvSpPr>
            <p:cNvPr id="43" name="Oval 28"/>
            <p:cNvSpPr/>
            <p:nvPr/>
          </p:nvSpPr>
          <p:spPr>
            <a:xfrm>
              <a:off x="4731584" y="1650175"/>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36"/>
            <p:cNvSpPr>
              <a:spLocks/>
            </p:cNvSpPr>
            <p:nvPr/>
          </p:nvSpPr>
          <p:spPr bwMode="auto">
            <a:xfrm>
              <a:off x="4874354" y="1781808"/>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Title 13"/>
          <p:cNvSpPr txBox="1">
            <a:spLocks/>
          </p:cNvSpPr>
          <p:nvPr/>
        </p:nvSpPr>
        <p:spPr>
          <a:xfrm>
            <a:off x="1831591" y="4293096"/>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a:solidFill>
                  <a:srgbClr val="4D4D4D"/>
                </a:solidFill>
                <a:latin typeface="Microsoft YaHei"/>
                <a:ea typeface="Microsoft YaHei"/>
                <a:cs typeface="Microsoft YaHei"/>
              </a:rPr>
              <a:t>数据统计验算</a:t>
            </a:r>
            <a:endParaRPr lang="en-US" sz="2000" dirty="0">
              <a:solidFill>
                <a:srgbClr val="4D4D4D"/>
              </a:solidFill>
              <a:latin typeface="Microsoft YaHei"/>
              <a:ea typeface="Microsoft YaHei"/>
              <a:cs typeface="Microsoft YaHei"/>
            </a:endParaRPr>
          </a:p>
        </p:txBody>
      </p:sp>
      <p:sp>
        <p:nvSpPr>
          <p:cNvPr id="46" name="Title 13"/>
          <p:cNvSpPr txBox="1">
            <a:spLocks/>
          </p:cNvSpPr>
          <p:nvPr/>
        </p:nvSpPr>
        <p:spPr>
          <a:xfrm>
            <a:off x="5431991" y="4303463"/>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smtClean="0">
                <a:solidFill>
                  <a:srgbClr val="4D4D4D"/>
                </a:solidFill>
                <a:latin typeface="Microsoft YaHei"/>
                <a:ea typeface="Microsoft YaHei"/>
                <a:cs typeface="Microsoft YaHei"/>
              </a:rPr>
              <a:t>高频警情分析精准分组</a:t>
            </a:r>
            <a:endParaRPr lang="en-US" sz="2000" dirty="0">
              <a:solidFill>
                <a:srgbClr val="4D4D4D"/>
              </a:solidFill>
              <a:latin typeface="Microsoft YaHei"/>
              <a:ea typeface="Microsoft YaHei"/>
              <a:cs typeface="Microsoft YaHei"/>
            </a:endParaRPr>
          </a:p>
        </p:txBody>
      </p:sp>
      <p:grpSp>
        <p:nvGrpSpPr>
          <p:cNvPr id="47" name="Group 3"/>
          <p:cNvGrpSpPr/>
          <p:nvPr/>
        </p:nvGrpSpPr>
        <p:grpSpPr>
          <a:xfrm>
            <a:off x="4555604" y="4353626"/>
            <a:ext cx="632563" cy="633672"/>
            <a:chOff x="4731596" y="3213997"/>
            <a:chExt cx="475254" cy="475254"/>
          </a:xfrm>
        </p:grpSpPr>
        <p:sp>
          <p:nvSpPr>
            <p:cNvPr id="48" name="Oval 33"/>
            <p:cNvSpPr/>
            <p:nvPr/>
          </p:nvSpPr>
          <p:spPr>
            <a:xfrm>
              <a:off x="4731596" y="3213997"/>
              <a:ext cx="475254" cy="4752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37"/>
            <p:cNvSpPr>
              <a:spLocks/>
            </p:cNvSpPr>
            <p:nvPr/>
          </p:nvSpPr>
          <p:spPr bwMode="auto">
            <a:xfrm>
              <a:off x="4874354" y="3345625"/>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0" name="Group 2"/>
          <p:cNvGrpSpPr/>
          <p:nvPr/>
        </p:nvGrpSpPr>
        <p:grpSpPr>
          <a:xfrm>
            <a:off x="927981" y="4353620"/>
            <a:ext cx="632562" cy="633671"/>
            <a:chOff x="556458" y="3213992"/>
            <a:chExt cx="475253" cy="475253"/>
          </a:xfrm>
        </p:grpSpPr>
        <p:sp>
          <p:nvSpPr>
            <p:cNvPr id="51" name="Oval 22"/>
            <p:cNvSpPr/>
            <p:nvPr/>
          </p:nvSpPr>
          <p:spPr>
            <a:xfrm>
              <a:off x="556458" y="3213992"/>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38"/>
            <p:cNvSpPr>
              <a:spLocks/>
            </p:cNvSpPr>
            <p:nvPr/>
          </p:nvSpPr>
          <p:spPr bwMode="auto">
            <a:xfrm>
              <a:off x="686787" y="3345625"/>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21443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7" grpId="0"/>
      <p:bldP spid="38" grpId="0"/>
      <p:bldP spid="39" grpId="0" animBg="1"/>
      <p:bldP spid="41"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a:off x="4499992" y="2762333"/>
            <a:ext cx="72008" cy="347497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0" name="Rounded Rectangle 129"/>
          <p:cNvSpPr/>
          <p:nvPr/>
        </p:nvSpPr>
        <p:spPr>
          <a:xfrm>
            <a:off x="899592" y="3642257"/>
            <a:ext cx="3168352" cy="192021"/>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ounded Rectangle 130"/>
          <p:cNvSpPr/>
          <p:nvPr/>
        </p:nvSpPr>
        <p:spPr>
          <a:xfrm>
            <a:off x="899592" y="3642257"/>
            <a:ext cx="2088232" cy="192021"/>
          </a:xfrm>
          <a:prstGeom prst="round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ounded Rectangle 133"/>
          <p:cNvSpPr/>
          <p:nvPr/>
        </p:nvSpPr>
        <p:spPr>
          <a:xfrm>
            <a:off x="899592" y="4422208"/>
            <a:ext cx="3168352" cy="182923"/>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ounded Rectangle 134"/>
          <p:cNvSpPr/>
          <p:nvPr/>
        </p:nvSpPr>
        <p:spPr>
          <a:xfrm>
            <a:off x="899592" y="4422208"/>
            <a:ext cx="2952328" cy="180000"/>
          </a:xfrm>
          <a:prstGeom prst="round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ounded Rectangle 135"/>
          <p:cNvSpPr/>
          <p:nvPr/>
        </p:nvSpPr>
        <p:spPr>
          <a:xfrm>
            <a:off x="899592" y="5181195"/>
            <a:ext cx="3168000" cy="192021"/>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ounded Rectangle 136"/>
          <p:cNvSpPr/>
          <p:nvPr/>
        </p:nvSpPr>
        <p:spPr>
          <a:xfrm>
            <a:off x="899592" y="5181195"/>
            <a:ext cx="2664296" cy="176598"/>
          </a:xfrm>
          <a:prstGeom prst="round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ontent Placeholder 2"/>
          <p:cNvSpPr txBox="1">
            <a:spLocks/>
          </p:cNvSpPr>
          <p:nvPr/>
        </p:nvSpPr>
        <p:spPr>
          <a:xfrm>
            <a:off x="843072" y="3334746"/>
            <a:ext cx="2576800" cy="44781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zh-CN" sz="1050" dirty="0" smtClean="0">
                <a:solidFill>
                  <a:schemeClr val="tx1"/>
                </a:solidFill>
                <a:latin typeface="Microsoft YaHei"/>
                <a:ea typeface="Microsoft YaHei"/>
                <a:cs typeface="Microsoft YaHei"/>
              </a:rPr>
              <a:t>云池数据如何精确</a:t>
            </a:r>
            <a:r>
              <a:rPr lang="zh-CN" altLang="zh-CN" sz="1050" dirty="0">
                <a:solidFill>
                  <a:schemeClr val="tx1"/>
                </a:solidFill>
                <a:latin typeface="Microsoft YaHei"/>
                <a:ea typeface="Microsoft YaHei"/>
                <a:cs typeface="Microsoft YaHei"/>
              </a:rPr>
              <a:t>定位</a:t>
            </a:r>
            <a:r>
              <a:rPr lang="zh-CN" altLang="zh-CN" sz="1050" dirty="0" smtClean="0">
                <a:solidFill>
                  <a:schemeClr val="tx1"/>
                </a:solidFill>
                <a:latin typeface="Microsoft YaHei"/>
                <a:ea typeface="Microsoft YaHei"/>
                <a:cs typeface="Microsoft YaHei"/>
              </a:rPr>
              <a:t>到</a:t>
            </a:r>
            <a:r>
              <a:rPr lang="zh-CN" altLang="en-US" sz="1050" dirty="0" smtClean="0">
                <a:solidFill>
                  <a:schemeClr val="tx1"/>
                </a:solidFill>
                <a:latin typeface="Microsoft YaHei"/>
                <a:ea typeface="Microsoft YaHei"/>
                <a:cs typeface="Microsoft YaHei"/>
              </a:rPr>
              <a:t>社区／</a:t>
            </a:r>
            <a:r>
              <a:rPr lang="zh-CN" altLang="zh-CN" sz="1050" dirty="0" smtClean="0">
                <a:solidFill>
                  <a:schemeClr val="tx1"/>
                </a:solidFill>
                <a:latin typeface="Microsoft YaHei"/>
                <a:ea typeface="Microsoft YaHei"/>
                <a:cs typeface="Microsoft YaHei"/>
              </a:rPr>
              <a:t>到点</a:t>
            </a:r>
            <a:r>
              <a:rPr lang="zh-CN" altLang="en-US" sz="1050" dirty="0" smtClean="0">
                <a:solidFill>
                  <a:schemeClr val="tx1"/>
                </a:solidFill>
                <a:latin typeface="Microsoft YaHei"/>
                <a:ea typeface="Microsoft YaHei"/>
                <a:cs typeface="Microsoft YaHei"/>
              </a:rPr>
              <a:t>？</a:t>
            </a:r>
            <a:endParaRPr lang="zh-CN" altLang="zh-CN" sz="1050" dirty="0">
              <a:solidFill>
                <a:schemeClr val="tx1"/>
              </a:solidFill>
              <a:latin typeface="Microsoft YaHei"/>
              <a:ea typeface="Microsoft YaHei"/>
              <a:cs typeface="Microsoft YaHei"/>
            </a:endParaRPr>
          </a:p>
          <a:p>
            <a:pPr marL="0" indent="0">
              <a:buFont typeface="Arial" pitchFamily="34" charset="0"/>
              <a:buNone/>
            </a:pPr>
            <a:endParaRPr lang="en-US" sz="1050" b="1" dirty="0">
              <a:solidFill>
                <a:schemeClr val="bg1">
                  <a:lumMod val="50000"/>
                </a:schemeClr>
              </a:solidFill>
            </a:endParaRPr>
          </a:p>
        </p:txBody>
      </p:sp>
      <p:sp>
        <p:nvSpPr>
          <p:cNvPr id="147" name="Content Placeholder 2"/>
          <p:cNvSpPr txBox="1">
            <a:spLocks/>
          </p:cNvSpPr>
          <p:nvPr/>
        </p:nvSpPr>
        <p:spPr>
          <a:xfrm>
            <a:off x="843072" y="4122310"/>
            <a:ext cx="2072744" cy="2539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50" dirty="0" smtClean="0">
                <a:solidFill>
                  <a:srgbClr val="525068"/>
                </a:solidFill>
                <a:latin typeface="Microsoft YaHei"/>
                <a:ea typeface="Microsoft YaHei"/>
                <a:cs typeface="Microsoft YaHei"/>
              </a:rPr>
              <a:t>全息档案数据种类不够全面</a:t>
            </a:r>
            <a:endParaRPr lang="en-US" sz="1050" dirty="0">
              <a:solidFill>
                <a:srgbClr val="525068"/>
              </a:solidFill>
              <a:latin typeface="Microsoft YaHei"/>
              <a:ea typeface="Microsoft YaHei"/>
              <a:cs typeface="Microsoft YaHei"/>
            </a:endParaRPr>
          </a:p>
        </p:txBody>
      </p:sp>
      <p:sp>
        <p:nvSpPr>
          <p:cNvPr id="148" name="Content Placeholder 2"/>
          <p:cNvSpPr txBox="1">
            <a:spLocks/>
          </p:cNvSpPr>
          <p:nvPr/>
        </p:nvSpPr>
        <p:spPr>
          <a:xfrm>
            <a:off x="843072" y="4896151"/>
            <a:ext cx="1712703" cy="2539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50" dirty="0" smtClean="0">
                <a:solidFill>
                  <a:srgbClr val="525068"/>
                </a:solidFill>
                <a:latin typeface="Microsoft YaHei"/>
                <a:ea typeface="Microsoft YaHei"/>
                <a:cs typeface="Microsoft YaHei"/>
              </a:rPr>
              <a:t>关系图谱数据处理与展示</a:t>
            </a:r>
            <a:endParaRPr lang="en-US" sz="1050" dirty="0">
              <a:solidFill>
                <a:srgbClr val="525068"/>
              </a:solidFill>
              <a:latin typeface="Microsoft YaHei"/>
              <a:ea typeface="Microsoft YaHei"/>
              <a:cs typeface="Microsoft YaHei"/>
            </a:endParaRPr>
          </a:p>
        </p:txBody>
      </p:sp>
      <p:sp>
        <p:nvSpPr>
          <p:cNvPr id="48" name="Flowchart: Off-page Connector 47"/>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05</a:t>
            </a:r>
            <a:endParaRPr lang="en-US" sz="1100" b="1" dirty="0"/>
          </a:p>
        </p:txBody>
      </p:sp>
      <p:sp>
        <p:nvSpPr>
          <p:cNvPr id="51"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smtClean="0">
                <a:solidFill>
                  <a:schemeClr val="accent2"/>
                </a:solidFill>
                <a:latin typeface="Arial"/>
                <a:cs typeface="Arial"/>
              </a:rPr>
              <a:t>Difficulties </a:t>
            </a:r>
            <a:r>
              <a:rPr lang="en-US" altLang="zh-CN" sz="1600" b="1" dirty="0">
                <a:solidFill>
                  <a:schemeClr val="accent2"/>
                </a:solidFill>
                <a:latin typeface="Arial"/>
                <a:cs typeface="Arial"/>
              </a:rPr>
              <a:t>encountered</a:t>
            </a:r>
            <a:endParaRPr lang="en-US" sz="1600" b="1" dirty="0">
              <a:solidFill>
                <a:schemeClr val="accent2"/>
              </a:solidFill>
              <a:latin typeface="Arial"/>
              <a:cs typeface="Arial"/>
            </a:endParaRPr>
          </a:p>
        </p:txBody>
      </p:sp>
      <p:sp>
        <p:nvSpPr>
          <p:cNvPr id="52"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遇到的困难</a:t>
            </a:r>
            <a:endParaRPr lang="en-US" sz="2800" b="1" dirty="0">
              <a:solidFill>
                <a:schemeClr val="tx2"/>
              </a:solidFill>
              <a:latin typeface="Microsoft YaHei"/>
              <a:ea typeface="Microsoft YaHei"/>
              <a:cs typeface="Microsoft YaHei"/>
            </a:endParaRPr>
          </a:p>
        </p:txBody>
      </p:sp>
      <p:grpSp>
        <p:nvGrpSpPr>
          <p:cNvPr id="53" name="Group 5"/>
          <p:cNvGrpSpPr/>
          <p:nvPr/>
        </p:nvGrpSpPr>
        <p:grpSpPr>
          <a:xfrm>
            <a:off x="0" y="1219617"/>
            <a:ext cx="2094778" cy="60962"/>
            <a:chOff x="2055030" y="1463669"/>
            <a:chExt cx="2304256" cy="544908"/>
          </a:xfrm>
        </p:grpSpPr>
        <p:sp>
          <p:nvSpPr>
            <p:cNvPr id="55"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7"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9" name="Rounded Rectangle 129"/>
          <p:cNvSpPr/>
          <p:nvPr/>
        </p:nvSpPr>
        <p:spPr>
          <a:xfrm>
            <a:off x="5132576" y="3642257"/>
            <a:ext cx="3168352" cy="192021"/>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130"/>
          <p:cNvSpPr/>
          <p:nvPr/>
        </p:nvSpPr>
        <p:spPr>
          <a:xfrm>
            <a:off x="5132576" y="3642258"/>
            <a:ext cx="2463760" cy="176597"/>
          </a:xfrm>
          <a:prstGeom prst="round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133"/>
          <p:cNvSpPr/>
          <p:nvPr/>
        </p:nvSpPr>
        <p:spPr>
          <a:xfrm>
            <a:off x="5132576" y="4422208"/>
            <a:ext cx="3168352" cy="182923"/>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134"/>
          <p:cNvSpPr/>
          <p:nvPr/>
        </p:nvSpPr>
        <p:spPr>
          <a:xfrm>
            <a:off x="5132576" y="4422207"/>
            <a:ext cx="2751792" cy="180000"/>
          </a:xfrm>
          <a:prstGeom prst="round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135"/>
          <p:cNvSpPr/>
          <p:nvPr/>
        </p:nvSpPr>
        <p:spPr>
          <a:xfrm>
            <a:off x="5132576" y="5181195"/>
            <a:ext cx="3168000" cy="192021"/>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136"/>
          <p:cNvSpPr/>
          <p:nvPr/>
        </p:nvSpPr>
        <p:spPr>
          <a:xfrm>
            <a:off x="5132576" y="5181195"/>
            <a:ext cx="3111832" cy="176598"/>
          </a:xfrm>
          <a:prstGeom prst="round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ontent Placeholder 2"/>
          <p:cNvSpPr txBox="1">
            <a:spLocks/>
          </p:cNvSpPr>
          <p:nvPr/>
        </p:nvSpPr>
        <p:spPr>
          <a:xfrm>
            <a:off x="5076056" y="3334746"/>
            <a:ext cx="3384376" cy="2539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50" dirty="0" smtClean="0">
                <a:solidFill>
                  <a:schemeClr val="tx1"/>
                </a:solidFill>
                <a:latin typeface="Microsoft YaHei"/>
                <a:ea typeface="Microsoft YaHei"/>
                <a:cs typeface="Microsoft YaHei"/>
              </a:rPr>
              <a:t>高频警情分析，不同维度的计算如何模糊分组得出结果？</a:t>
            </a:r>
            <a:endParaRPr lang="zh-CN" altLang="zh-CN" sz="1050" dirty="0">
              <a:solidFill>
                <a:schemeClr val="tx1"/>
              </a:solidFill>
              <a:latin typeface="Microsoft YaHei"/>
              <a:ea typeface="Microsoft YaHei"/>
              <a:cs typeface="Microsoft YaHei"/>
            </a:endParaRPr>
          </a:p>
        </p:txBody>
      </p:sp>
      <p:sp>
        <p:nvSpPr>
          <p:cNvPr id="50" name="Content Placeholder 2"/>
          <p:cNvSpPr txBox="1">
            <a:spLocks/>
          </p:cNvSpPr>
          <p:nvPr/>
        </p:nvSpPr>
        <p:spPr>
          <a:xfrm>
            <a:off x="5076056" y="4122310"/>
            <a:ext cx="1712703" cy="2539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50" dirty="0" smtClean="0">
                <a:solidFill>
                  <a:srgbClr val="525068"/>
                </a:solidFill>
                <a:latin typeface="Microsoft YaHei"/>
                <a:ea typeface="Microsoft YaHei"/>
                <a:cs typeface="Microsoft YaHei"/>
              </a:rPr>
              <a:t>人案分析／串并案件</a:t>
            </a:r>
            <a:endParaRPr lang="en-US" sz="1050" dirty="0">
              <a:solidFill>
                <a:srgbClr val="525068"/>
              </a:solidFill>
              <a:latin typeface="Microsoft YaHei"/>
              <a:ea typeface="Microsoft YaHei"/>
              <a:cs typeface="Microsoft YaHei"/>
            </a:endParaRPr>
          </a:p>
        </p:txBody>
      </p:sp>
      <p:sp>
        <p:nvSpPr>
          <p:cNvPr id="54" name="Content Placeholder 2"/>
          <p:cNvSpPr txBox="1">
            <a:spLocks/>
          </p:cNvSpPr>
          <p:nvPr/>
        </p:nvSpPr>
        <p:spPr>
          <a:xfrm>
            <a:off x="5076056" y="4896151"/>
            <a:ext cx="1712703" cy="2539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050" dirty="0" smtClean="0">
                <a:solidFill>
                  <a:srgbClr val="525068"/>
                </a:solidFill>
                <a:latin typeface="Microsoft YaHei"/>
                <a:ea typeface="Microsoft YaHei"/>
                <a:cs typeface="Microsoft YaHei"/>
              </a:rPr>
              <a:t>机器学习</a:t>
            </a:r>
            <a:endParaRPr lang="en-US" sz="1050" dirty="0">
              <a:solidFill>
                <a:srgbClr val="525068"/>
              </a:solidFill>
              <a:latin typeface="Microsoft YaHei"/>
              <a:ea typeface="Microsoft YaHei"/>
              <a:cs typeface="Microsoft YaHei"/>
            </a:endParaRPr>
          </a:p>
        </p:txBody>
      </p:sp>
      <p:sp>
        <p:nvSpPr>
          <p:cNvPr id="59" name="Content Placeholder 2"/>
          <p:cNvSpPr txBox="1">
            <a:spLocks/>
          </p:cNvSpPr>
          <p:nvPr/>
        </p:nvSpPr>
        <p:spPr>
          <a:xfrm>
            <a:off x="843072" y="2298358"/>
            <a:ext cx="3152864" cy="33855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600" dirty="0" smtClean="0">
                <a:solidFill>
                  <a:schemeClr val="bg1">
                    <a:lumMod val="50000"/>
                  </a:schemeClr>
                </a:solidFill>
                <a:latin typeface="Microsoft YaHei"/>
                <a:ea typeface="Microsoft YaHei"/>
                <a:cs typeface="Microsoft YaHei"/>
              </a:rPr>
              <a:t>未解决掉的困难难易度对比：</a:t>
            </a:r>
            <a:endParaRPr lang="en-US" sz="1600" dirty="0">
              <a:solidFill>
                <a:schemeClr val="bg1">
                  <a:lumMod val="50000"/>
                </a:schemeClr>
              </a:solidFill>
              <a:latin typeface="Microsoft YaHei"/>
              <a:ea typeface="Microsoft YaHei"/>
              <a:cs typeface="Microsoft YaHei"/>
            </a:endParaRPr>
          </a:p>
        </p:txBody>
      </p:sp>
    </p:spTree>
    <p:extLst>
      <p:ext uri="{BB962C8B-B14F-4D97-AF65-F5344CB8AC3E}">
        <p14:creationId xmlns:p14="http://schemas.microsoft.com/office/powerpoint/2010/main" val="200679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wipe(left)">
                                      <p:cBhvr>
                                        <p:cTn id="19" dur="500"/>
                                        <p:tgtEl>
                                          <p:spTgt spid="13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7"/>
                                        </p:tgtEl>
                                        <p:attrNameLst>
                                          <p:attrName>style.visibility</p:attrName>
                                        </p:attrNameLst>
                                      </p:cBhvr>
                                      <p:to>
                                        <p:strVal val="visible"/>
                                      </p:to>
                                    </p:set>
                                    <p:animEffect transition="in" filter="fade">
                                      <p:cBhvr>
                                        <p:cTn id="23" dur="500"/>
                                        <p:tgtEl>
                                          <p:spTgt spid="14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wipe(left)">
                                      <p:cBhvr>
                                        <p:cTn id="31" dur="500"/>
                                        <p:tgtEl>
                                          <p:spTgt spid="1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fade">
                                      <p:cBhvr>
                                        <p:cTn id="35" dur="500"/>
                                        <p:tgtEl>
                                          <p:spTgt spid="14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500"/>
                                        <p:tgtEl>
                                          <p:spTgt spid="136"/>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wipe(left)">
                                      <p:cBhvr>
                                        <p:cTn id="43" dur="500"/>
                                        <p:tgtEl>
                                          <p:spTgt spid="13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par>
                          <p:cTn id="48" fill="hold">
                            <p:stCondLst>
                              <p:cond delay="5500"/>
                            </p:stCondLst>
                            <p:childTnLst>
                              <p:par>
                                <p:cTn id="49" presetID="16" presetClass="entr" presetSubtype="21"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barn(inVertical)">
                                      <p:cBhvr>
                                        <p:cTn id="51" dur="500"/>
                                        <p:tgtEl>
                                          <p:spTgt spid="5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barn(inVertical)">
                                      <p:cBhvr>
                                        <p:cTn id="54" dur="500"/>
                                        <p:tgtEl>
                                          <p:spTgt spid="51"/>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par>
                          <p:cTn id="63" fill="hold">
                            <p:stCondLst>
                              <p:cond delay="7000"/>
                            </p:stCondLst>
                            <p:childTnLst>
                              <p:par>
                                <p:cTn id="64" presetID="22" presetClass="entr" presetSubtype="8"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childTnLst>
                          </p:cTn>
                        </p:par>
                        <p:par>
                          <p:cTn id="83" fill="hold">
                            <p:stCondLst>
                              <p:cond delay="95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childTnLst>
                          </p:cTn>
                        </p:par>
                        <p:par>
                          <p:cTn id="87" fill="hold">
                            <p:stCondLst>
                              <p:cond delay="10000"/>
                            </p:stCondLst>
                            <p:childTnLst>
                              <p:par>
                                <p:cTn id="88" presetID="22" presetClass="entr" presetSubtype="8" fill="hold" grpId="0" nodeType="after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left)">
                                      <p:cBhvr>
                                        <p:cTn id="90" dur="500"/>
                                        <p:tgtEl>
                                          <p:spTgt spid="46"/>
                                        </p:tgtEl>
                                      </p:cBhvr>
                                    </p:animEffect>
                                  </p:childTnLst>
                                </p:cTn>
                              </p:par>
                            </p:childTnLst>
                          </p:cTn>
                        </p:par>
                        <p:par>
                          <p:cTn id="91" fill="hold">
                            <p:stCondLst>
                              <p:cond delay="10500"/>
                            </p:stCondLst>
                            <p:childTnLst>
                              <p:par>
                                <p:cTn id="92" presetID="10" presetClass="entr" presetSubtype="0"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4" grpId="0" animBg="1"/>
      <p:bldP spid="135" grpId="0" animBg="1"/>
      <p:bldP spid="136" grpId="0" animBg="1"/>
      <p:bldP spid="137" grpId="0" animBg="1"/>
      <p:bldP spid="143" grpId="0"/>
      <p:bldP spid="147" grpId="0"/>
      <p:bldP spid="148" grpId="0"/>
      <p:bldP spid="51" grpId="0"/>
      <p:bldP spid="52" grpId="0"/>
      <p:bldP spid="39" grpId="0" animBg="1"/>
      <p:bldP spid="40" grpId="0" animBg="1"/>
      <p:bldP spid="43" grpId="0" animBg="1"/>
      <p:bldP spid="44" grpId="0" animBg="1"/>
      <p:bldP spid="45" grpId="0" animBg="1"/>
      <p:bldP spid="46" grpId="0" animBg="1"/>
      <p:bldP spid="47" grpId="0"/>
      <p:bldP spid="50" grpId="0"/>
      <p:bldP spid="54"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Off-page Connector 6"/>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06</a:t>
            </a:r>
            <a:endParaRPr lang="en-US" sz="1100" b="1" dirty="0"/>
          </a:p>
        </p:txBody>
      </p:sp>
      <p:sp>
        <p:nvSpPr>
          <p:cNvPr id="3"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smtClean="0">
                <a:solidFill>
                  <a:schemeClr val="accent2"/>
                </a:solidFill>
                <a:latin typeface="Arial"/>
                <a:cs typeface="Arial"/>
              </a:rPr>
              <a:t>Key </a:t>
            </a:r>
            <a:r>
              <a:rPr lang="en-US" altLang="zh-CN" sz="1600" b="1" dirty="0">
                <a:solidFill>
                  <a:schemeClr val="accent2"/>
                </a:solidFill>
                <a:latin typeface="Arial"/>
                <a:cs typeface="Arial"/>
              </a:rPr>
              <a:t>point of construction</a:t>
            </a:r>
            <a:endParaRPr lang="en-US" sz="1600" b="1" dirty="0">
              <a:solidFill>
                <a:schemeClr val="accent2"/>
              </a:solidFill>
              <a:latin typeface="Arial"/>
              <a:cs typeface="Arial"/>
            </a:endParaRPr>
          </a:p>
        </p:txBody>
      </p:sp>
      <p:sp>
        <p:nvSpPr>
          <p:cNvPr id="4"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建设重点</a:t>
            </a:r>
            <a:endParaRPr lang="en-US" sz="2800" b="1" dirty="0">
              <a:solidFill>
                <a:schemeClr val="tx2"/>
              </a:solidFill>
              <a:latin typeface="Microsoft YaHei"/>
              <a:ea typeface="Microsoft YaHei"/>
              <a:cs typeface="Microsoft YaHei"/>
            </a:endParaRPr>
          </a:p>
        </p:txBody>
      </p:sp>
      <p:grpSp>
        <p:nvGrpSpPr>
          <p:cNvPr id="5" name="Group 5"/>
          <p:cNvGrpSpPr/>
          <p:nvPr/>
        </p:nvGrpSpPr>
        <p:grpSpPr>
          <a:xfrm>
            <a:off x="0" y="1219617"/>
            <a:ext cx="2094778" cy="60962"/>
            <a:chOff x="2055030" y="1463669"/>
            <a:chExt cx="2304256" cy="544908"/>
          </a:xfrm>
        </p:grpSpPr>
        <p:sp>
          <p:nvSpPr>
            <p:cNvPr id="6"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nvGrpSpPr>
          <p:cNvPr id="11" name="Group 19"/>
          <p:cNvGrpSpPr/>
          <p:nvPr/>
        </p:nvGrpSpPr>
        <p:grpSpPr>
          <a:xfrm>
            <a:off x="699909" y="2372942"/>
            <a:ext cx="7786401" cy="4152402"/>
            <a:chOff x="891983" y="1060511"/>
            <a:chExt cx="7144008" cy="2831183"/>
          </a:xfrm>
        </p:grpSpPr>
        <p:grpSp>
          <p:nvGrpSpPr>
            <p:cNvPr id="12" name="Group 1"/>
            <p:cNvGrpSpPr/>
            <p:nvPr/>
          </p:nvGrpSpPr>
          <p:grpSpPr>
            <a:xfrm>
              <a:off x="891983" y="1060511"/>
              <a:ext cx="7144008" cy="2831183"/>
              <a:chOff x="891983" y="1060511"/>
              <a:chExt cx="7144008" cy="2831183"/>
            </a:xfrm>
          </p:grpSpPr>
          <p:sp>
            <p:nvSpPr>
              <p:cNvPr id="17" name="L-Shape 2"/>
              <p:cNvSpPr/>
              <p:nvPr/>
            </p:nvSpPr>
            <p:spPr>
              <a:xfrm rot="5400000">
                <a:off x="1222103" y="2087926"/>
                <a:ext cx="994371" cy="1654611"/>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8" name="Freeform 3"/>
              <p:cNvSpPr/>
              <p:nvPr/>
            </p:nvSpPr>
            <p:spPr>
              <a:xfrm>
                <a:off x="1056118" y="2582298"/>
                <a:ext cx="1493792" cy="130939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altLang="zh-CN" sz="1400" b="1" dirty="0" smtClean="0">
                  <a:solidFill>
                    <a:schemeClr val="bg1">
                      <a:lumMod val="65000"/>
                    </a:schemeClr>
                  </a:solidFill>
                </a:endParaRPr>
              </a:p>
              <a:p>
                <a:pPr lvl="0" algn="ctr" defTabSz="533400">
                  <a:lnSpc>
                    <a:spcPct val="90000"/>
                  </a:lnSpc>
                  <a:spcBef>
                    <a:spcPct val="0"/>
                  </a:spcBef>
                  <a:spcAft>
                    <a:spcPct val="35000"/>
                  </a:spcAft>
                </a:pPr>
                <a:endParaRPr lang="en-US" altLang="zh-CN" dirty="0" smtClean="0">
                  <a:solidFill>
                    <a:srgbClr val="4D4D4D"/>
                  </a:solidFill>
                  <a:latin typeface="Microsoft YaHei"/>
                  <a:ea typeface="Microsoft YaHei"/>
                  <a:cs typeface="Microsoft YaHei"/>
                </a:endParaRPr>
              </a:p>
              <a:p>
                <a:pPr lvl="0" algn="ctr" defTabSz="533400">
                  <a:lnSpc>
                    <a:spcPct val="90000"/>
                  </a:lnSpc>
                  <a:spcBef>
                    <a:spcPct val="0"/>
                  </a:spcBef>
                  <a:spcAft>
                    <a:spcPct val="35000"/>
                  </a:spcAft>
                </a:pPr>
                <a:r>
                  <a:rPr lang="zh-CN" altLang="en-US" dirty="0" smtClean="0">
                    <a:solidFill>
                      <a:srgbClr val="4D4D4D"/>
                    </a:solidFill>
                    <a:latin typeface="Microsoft YaHei"/>
                    <a:ea typeface="Microsoft YaHei"/>
                    <a:cs typeface="Microsoft YaHei"/>
                  </a:rPr>
                  <a:t>数据规整</a:t>
                </a:r>
                <a:endParaRPr lang="en-US" altLang="zh-CN" dirty="0" smtClean="0">
                  <a:solidFill>
                    <a:srgbClr val="4D4D4D"/>
                  </a:solidFill>
                  <a:latin typeface="Microsoft YaHei"/>
                  <a:ea typeface="Microsoft YaHei"/>
                  <a:cs typeface="Microsoft YaHei"/>
                </a:endParaRPr>
              </a:p>
            </p:txBody>
          </p:sp>
          <p:sp>
            <p:nvSpPr>
              <p:cNvPr id="19" name="Isosceles Triangle 5"/>
              <p:cNvSpPr/>
              <p:nvPr/>
            </p:nvSpPr>
            <p:spPr>
              <a:xfrm>
                <a:off x="2268063" y="1966112"/>
                <a:ext cx="281847" cy="281847"/>
              </a:xfrm>
              <a:prstGeom prst="triangle">
                <a:avLst>
                  <a:gd name="adj" fmla="val 100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L-Shape 6"/>
              <p:cNvSpPr/>
              <p:nvPr/>
            </p:nvSpPr>
            <p:spPr>
              <a:xfrm rot="5400000">
                <a:off x="3050797" y="1635414"/>
                <a:ext cx="994371" cy="1654611"/>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1" name="Freeform 7"/>
              <p:cNvSpPr/>
              <p:nvPr/>
            </p:nvSpPr>
            <p:spPr>
              <a:xfrm>
                <a:off x="2884812" y="2129786"/>
                <a:ext cx="1493792" cy="130939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altLang="zh-CN" kern="1200" dirty="0" smtClean="0">
                  <a:solidFill>
                    <a:srgbClr val="4D4D4D"/>
                  </a:solidFill>
                  <a:latin typeface="Microsoft YaHei"/>
                  <a:ea typeface="Microsoft YaHei"/>
                  <a:cs typeface="Microsoft YaHei"/>
                </a:endParaRPr>
              </a:p>
              <a:p>
                <a:pPr lvl="0" algn="ctr" defTabSz="533400">
                  <a:lnSpc>
                    <a:spcPct val="90000"/>
                  </a:lnSpc>
                  <a:spcBef>
                    <a:spcPct val="0"/>
                  </a:spcBef>
                  <a:spcAft>
                    <a:spcPct val="35000"/>
                  </a:spcAft>
                </a:pPr>
                <a:r>
                  <a:rPr lang="zh-CN" altLang="en-US" kern="1200" dirty="0" smtClean="0">
                    <a:solidFill>
                      <a:srgbClr val="4D4D4D"/>
                    </a:solidFill>
                    <a:latin typeface="Microsoft YaHei"/>
                    <a:ea typeface="Microsoft YaHei"/>
                    <a:cs typeface="Microsoft YaHei"/>
                  </a:rPr>
                  <a:t>要素解析</a:t>
                </a:r>
                <a:endParaRPr lang="en-US" kern="1200" dirty="0" smtClean="0">
                  <a:solidFill>
                    <a:srgbClr val="4D4D4D"/>
                  </a:solidFill>
                  <a:latin typeface="Microsoft YaHei"/>
                  <a:ea typeface="Microsoft YaHei"/>
                  <a:cs typeface="Microsoft YaHei"/>
                </a:endParaRPr>
              </a:p>
            </p:txBody>
          </p:sp>
          <p:sp>
            <p:nvSpPr>
              <p:cNvPr id="22" name="Isosceles Triangle 10"/>
              <p:cNvSpPr/>
              <p:nvPr/>
            </p:nvSpPr>
            <p:spPr>
              <a:xfrm>
                <a:off x="4096757" y="1513600"/>
                <a:ext cx="281847" cy="281847"/>
              </a:xfrm>
              <a:prstGeom prst="triangle">
                <a:avLst>
                  <a:gd name="adj" fmla="val 10000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L-Shape 11"/>
              <p:cNvSpPr/>
              <p:nvPr/>
            </p:nvSpPr>
            <p:spPr>
              <a:xfrm rot="5400000">
                <a:off x="4879491" y="1182902"/>
                <a:ext cx="994371" cy="1654611"/>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4" name="Freeform 14"/>
              <p:cNvSpPr/>
              <p:nvPr/>
            </p:nvSpPr>
            <p:spPr>
              <a:xfrm>
                <a:off x="4713506" y="1677274"/>
                <a:ext cx="1493792" cy="130939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altLang="zh-CN" dirty="0" smtClean="0">
                  <a:solidFill>
                    <a:srgbClr val="4D4D4D"/>
                  </a:solidFill>
                  <a:latin typeface="Microsoft YaHei"/>
                  <a:ea typeface="Microsoft YaHei"/>
                  <a:cs typeface="Microsoft YaHei"/>
                </a:endParaRPr>
              </a:p>
              <a:p>
                <a:pPr lvl="0" algn="ctr" defTabSz="533400">
                  <a:lnSpc>
                    <a:spcPct val="90000"/>
                  </a:lnSpc>
                  <a:spcBef>
                    <a:spcPct val="0"/>
                  </a:spcBef>
                  <a:spcAft>
                    <a:spcPct val="35000"/>
                  </a:spcAft>
                </a:pPr>
                <a:r>
                  <a:rPr lang="zh-CN" altLang="en-US" dirty="0" smtClean="0">
                    <a:solidFill>
                      <a:srgbClr val="4D4D4D"/>
                    </a:solidFill>
                    <a:latin typeface="Microsoft YaHei"/>
                    <a:ea typeface="Microsoft YaHei"/>
                    <a:cs typeface="Microsoft YaHei"/>
                  </a:rPr>
                  <a:t>涉及</a:t>
                </a:r>
                <a:r>
                  <a:rPr lang="zh-CN" altLang="en-US" kern="1200" dirty="0" smtClean="0">
                    <a:solidFill>
                      <a:srgbClr val="4D4D4D"/>
                    </a:solidFill>
                    <a:latin typeface="Microsoft YaHei"/>
                    <a:ea typeface="Microsoft YaHei"/>
                    <a:cs typeface="Microsoft YaHei"/>
                  </a:rPr>
                  <a:t>业务</a:t>
                </a:r>
                <a:endParaRPr lang="en-US" kern="1200" dirty="0" smtClean="0">
                  <a:solidFill>
                    <a:srgbClr val="4D4D4D"/>
                  </a:solidFill>
                  <a:latin typeface="Microsoft YaHei"/>
                  <a:ea typeface="Microsoft YaHei"/>
                  <a:cs typeface="Microsoft YaHei"/>
                </a:endParaRPr>
              </a:p>
            </p:txBody>
          </p:sp>
          <p:sp>
            <p:nvSpPr>
              <p:cNvPr id="25" name="Isosceles Triangle 15"/>
              <p:cNvSpPr/>
              <p:nvPr/>
            </p:nvSpPr>
            <p:spPr>
              <a:xfrm>
                <a:off x="5925450" y="1061088"/>
                <a:ext cx="281847" cy="281847"/>
              </a:xfrm>
              <a:prstGeom prst="triangle">
                <a:avLst>
                  <a:gd name="adj" fmla="val 100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L-Shape 16"/>
              <p:cNvSpPr/>
              <p:nvPr/>
            </p:nvSpPr>
            <p:spPr>
              <a:xfrm rot="5400000">
                <a:off x="6708184" y="730391"/>
                <a:ext cx="994371" cy="165461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7" name="Freeform 18"/>
              <p:cNvSpPr/>
              <p:nvPr/>
            </p:nvSpPr>
            <p:spPr>
              <a:xfrm>
                <a:off x="6542199" y="1224762"/>
                <a:ext cx="1493792" cy="130939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sz="1400" b="1" kern="1200" dirty="0" smtClean="0">
                  <a:solidFill>
                    <a:schemeClr val="bg1">
                      <a:lumMod val="65000"/>
                    </a:schemeClr>
                  </a:solidFill>
                </a:endParaRPr>
              </a:p>
              <a:p>
                <a:pPr lvl="0" algn="ctr" defTabSz="533400">
                  <a:lnSpc>
                    <a:spcPct val="90000"/>
                  </a:lnSpc>
                  <a:spcBef>
                    <a:spcPct val="0"/>
                  </a:spcBef>
                  <a:spcAft>
                    <a:spcPct val="35000"/>
                  </a:spcAft>
                </a:pPr>
                <a:endParaRPr lang="en-US" altLang="zh-CN" kern="1200" dirty="0" smtClean="0">
                  <a:solidFill>
                    <a:srgbClr val="4D4D4D"/>
                  </a:solidFill>
                  <a:latin typeface="Microsoft YaHei"/>
                  <a:ea typeface="Microsoft YaHei"/>
                  <a:cs typeface="Microsoft YaHei"/>
                </a:endParaRPr>
              </a:p>
              <a:p>
                <a:pPr lvl="0" algn="ctr" defTabSz="533400">
                  <a:lnSpc>
                    <a:spcPct val="90000"/>
                  </a:lnSpc>
                  <a:spcBef>
                    <a:spcPct val="0"/>
                  </a:spcBef>
                  <a:spcAft>
                    <a:spcPct val="35000"/>
                  </a:spcAft>
                </a:pPr>
                <a:r>
                  <a:rPr lang="zh-CN" altLang="en-US" kern="1200" dirty="0" smtClean="0">
                    <a:solidFill>
                      <a:srgbClr val="4D4D4D"/>
                    </a:solidFill>
                    <a:latin typeface="Microsoft YaHei"/>
                    <a:ea typeface="Microsoft YaHei"/>
                    <a:cs typeface="Microsoft YaHei"/>
                  </a:rPr>
                  <a:t>模型配置</a:t>
                </a:r>
                <a:endParaRPr lang="en-US" kern="1200" dirty="0" smtClean="0">
                  <a:solidFill>
                    <a:srgbClr val="4D4D4D"/>
                  </a:solidFill>
                  <a:latin typeface="Microsoft YaHei"/>
                  <a:ea typeface="Microsoft YaHei"/>
                  <a:cs typeface="Microsoft YaHei"/>
                </a:endParaRPr>
              </a:p>
            </p:txBody>
          </p:sp>
        </p:grpSp>
        <p:sp>
          <p:nvSpPr>
            <p:cNvPr id="14" name="Freeform 11"/>
            <p:cNvSpPr>
              <a:spLocks noEditPoints="1"/>
            </p:cNvSpPr>
            <p:nvPr/>
          </p:nvSpPr>
          <p:spPr bwMode="auto">
            <a:xfrm>
              <a:off x="3403972" y="2216536"/>
              <a:ext cx="375799" cy="282641"/>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EditPoints="1"/>
            </p:cNvSpPr>
            <p:nvPr/>
          </p:nvSpPr>
          <p:spPr bwMode="auto">
            <a:xfrm>
              <a:off x="5245869" y="1774669"/>
              <a:ext cx="320132" cy="24127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6"/>
            <p:cNvSpPr>
              <a:spLocks/>
            </p:cNvSpPr>
            <p:nvPr/>
          </p:nvSpPr>
          <p:spPr bwMode="auto">
            <a:xfrm>
              <a:off x="7132122" y="1381898"/>
              <a:ext cx="263535" cy="205342"/>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8" name="图片 27" descr="裕农通-服务点业务流水.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4653136"/>
            <a:ext cx="360040" cy="360040"/>
          </a:xfrm>
          <a:prstGeom prst="rect">
            <a:avLst/>
          </a:prstGeom>
        </p:spPr>
      </p:pic>
    </p:spTree>
    <p:extLst>
      <p:ext uri="{BB962C8B-B14F-4D97-AF65-F5344CB8AC3E}">
        <p14:creationId xmlns:p14="http://schemas.microsoft.com/office/powerpoint/2010/main" val="396552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81053" y="3616331"/>
            <a:ext cx="8229600"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2000" dirty="0" smtClean="0">
                <a:solidFill>
                  <a:srgbClr val="525068"/>
                </a:solidFill>
                <a:latin typeface="+mn-lt"/>
              </a:rPr>
              <a:t>杭州匡信科技有限公司</a:t>
            </a:r>
            <a:endParaRPr lang="en-US" sz="2000" dirty="0">
              <a:solidFill>
                <a:srgbClr val="525068"/>
              </a:solidFill>
              <a:latin typeface="+mn-lt"/>
            </a:endParaRPr>
          </a:p>
        </p:txBody>
      </p:sp>
      <p:sp>
        <p:nvSpPr>
          <p:cNvPr id="14" name="Title 13"/>
          <p:cNvSpPr>
            <a:spLocks noGrp="1"/>
          </p:cNvSpPr>
          <p:nvPr>
            <p:ph type="title"/>
          </p:nvPr>
        </p:nvSpPr>
        <p:spPr>
          <a:xfrm>
            <a:off x="457200" y="2564904"/>
            <a:ext cx="8229600" cy="1143000"/>
          </a:xfrm>
        </p:spPr>
        <p:txBody>
          <a:bodyPr>
            <a:noAutofit/>
          </a:bodyPr>
          <a:lstStyle/>
          <a:p>
            <a:pPr algn="ctr"/>
            <a:r>
              <a:rPr lang="zh-CN" altLang="en-US" sz="5400" dirty="0" smtClean="0">
                <a:solidFill>
                  <a:schemeClr val="accent2"/>
                </a:solidFill>
              </a:rPr>
              <a:t>感谢</a:t>
            </a:r>
            <a:endParaRPr lang="en-US" sz="5400" dirty="0">
              <a:solidFill>
                <a:schemeClr val="accent2"/>
              </a:solidFill>
            </a:endParaRPr>
          </a:p>
        </p:txBody>
      </p:sp>
    </p:spTree>
    <p:extLst>
      <p:ext uri="{BB962C8B-B14F-4D97-AF65-F5344CB8AC3E}">
        <p14:creationId xmlns:p14="http://schemas.microsoft.com/office/powerpoint/2010/main" val="36004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70377"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1600" b="1" dirty="0" smtClean="0">
                <a:solidFill>
                  <a:schemeClr val="accent2"/>
                </a:solidFill>
                <a:latin typeface="Arial"/>
                <a:cs typeface="Arial"/>
              </a:rPr>
              <a:t>C</a:t>
            </a:r>
            <a:r>
              <a:rPr lang="en-US" altLang="zh-CN" sz="1600" b="1" dirty="0" smtClean="0">
                <a:solidFill>
                  <a:schemeClr val="accent2"/>
                </a:solidFill>
                <a:latin typeface="Arial"/>
                <a:cs typeface="Arial"/>
              </a:rPr>
              <a:t>atalog</a:t>
            </a:r>
            <a:r>
              <a:rPr lang="en-US" altLang="zh-CN" sz="1600" dirty="0" smtClean="0"/>
              <a:t> </a:t>
            </a:r>
            <a:endParaRPr lang="en-US" altLang="zh-CN" sz="1600" dirty="0"/>
          </a:p>
        </p:txBody>
      </p:sp>
      <p:sp>
        <p:nvSpPr>
          <p:cNvPr id="5"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目录</a:t>
            </a:r>
            <a:endParaRPr lang="en-US" sz="2800" b="1" dirty="0">
              <a:solidFill>
                <a:schemeClr val="tx2"/>
              </a:solidFill>
              <a:latin typeface="Microsoft YaHei"/>
              <a:ea typeface="Microsoft YaHei"/>
              <a:cs typeface="Microsoft YaHei"/>
            </a:endParaRPr>
          </a:p>
        </p:txBody>
      </p:sp>
      <p:grpSp>
        <p:nvGrpSpPr>
          <p:cNvPr id="7" name="Group 5"/>
          <p:cNvGrpSpPr/>
          <p:nvPr/>
        </p:nvGrpSpPr>
        <p:grpSpPr>
          <a:xfrm>
            <a:off x="0" y="1219617"/>
            <a:ext cx="2094778" cy="60962"/>
            <a:chOff x="2055030" y="1463669"/>
            <a:chExt cx="2304256" cy="544908"/>
          </a:xfrm>
        </p:grpSpPr>
        <p:sp>
          <p:nvSpPr>
            <p:cNvPr id="8"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cxnSp>
        <p:nvCxnSpPr>
          <p:cNvPr id="12" name="Straight Connector 30"/>
          <p:cNvCxnSpPr/>
          <p:nvPr/>
        </p:nvCxnSpPr>
        <p:spPr>
          <a:xfrm>
            <a:off x="816973" y="4191428"/>
            <a:ext cx="0" cy="133629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35"/>
          <p:cNvCxnSpPr/>
          <p:nvPr/>
        </p:nvCxnSpPr>
        <p:spPr>
          <a:xfrm>
            <a:off x="1979712" y="4191428"/>
            <a:ext cx="0" cy="13362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ardrop 36"/>
          <p:cNvSpPr/>
          <p:nvPr/>
        </p:nvSpPr>
        <p:spPr>
          <a:xfrm rot="8100000">
            <a:off x="539316" y="2680759"/>
            <a:ext cx="556731" cy="55770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52"/>
          <p:cNvCxnSpPr/>
          <p:nvPr/>
        </p:nvCxnSpPr>
        <p:spPr>
          <a:xfrm>
            <a:off x="3491880" y="4190733"/>
            <a:ext cx="0" cy="133629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ardrop 58"/>
          <p:cNvSpPr/>
          <p:nvPr/>
        </p:nvSpPr>
        <p:spPr>
          <a:xfrm rot="8100000">
            <a:off x="3213515" y="2680064"/>
            <a:ext cx="556731" cy="55770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ardrop 44"/>
          <p:cNvSpPr/>
          <p:nvPr/>
        </p:nvSpPr>
        <p:spPr>
          <a:xfrm rot="8100000">
            <a:off x="1702996" y="2680759"/>
            <a:ext cx="556731" cy="55770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63"/>
          <p:cNvCxnSpPr/>
          <p:nvPr/>
        </p:nvCxnSpPr>
        <p:spPr>
          <a:xfrm>
            <a:off x="5148064" y="4191428"/>
            <a:ext cx="0" cy="13362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67"/>
          <p:cNvCxnSpPr/>
          <p:nvPr/>
        </p:nvCxnSpPr>
        <p:spPr>
          <a:xfrm>
            <a:off x="6516216" y="4191428"/>
            <a:ext cx="0" cy="133629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ardrop 69"/>
          <p:cNvSpPr/>
          <p:nvPr/>
        </p:nvSpPr>
        <p:spPr>
          <a:xfrm rot="8100000">
            <a:off x="6237851" y="2680759"/>
            <a:ext cx="556731" cy="557707"/>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ardrop 65"/>
          <p:cNvSpPr/>
          <p:nvPr/>
        </p:nvSpPr>
        <p:spPr>
          <a:xfrm rot="8100000">
            <a:off x="4869699" y="2680759"/>
            <a:ext cx="556731" cy="55770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ntent Placeholder 2"/>
          <p:cNvSpPr txBox="1">
            <a:spLocks/>
          </p:cNvSpPr>
          <p:nvPr/>
        </p:nvSpPr>
        <p:spPr>
          <a:xfrm>
            <a:off x="179512" y="3544160"/>
            <a:ext cx="1285735"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建设背景</a:t>
            </a:r>
            <a:endParaRPr lang="en-US" sz="1800" b="1" dirty="0">
              <a:latin typeface="Microsoft YaHei"/>
              <a:ea typeface="Microsoft YaHei"/>
              <a:cs typeface="Microsoft YaHei"/>
            </a:endParaRPr>
          </a:p>
        </p:txBody>
      </p:sp>
      <p:sp>
        <p:nvSpPr>
          <p:cNvPr id="37" name="Content Placeholder 2"/>
          <p:cNvSpPr txBox="1">
            <a:spLocks/>
          </p:cNvSpPr>
          <p:nvPr/>
        </p:nvSpPr>
        <p:spPr>
          <a:xfrm>
            <a:off x="1377738" y="3544160"/>
            <a:ext cx="1285735"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建设目标</a:t>
            </a:r>
            <a:endParaRPr lang="en-US" sz="1800" b="1" dirty="0">
              <a:latin typeface="Microsoft YaHei"/>
              <a:ea typeface="Microsoft YaHei"/>
              <a:cs typeface="Microsoft YaHei"/>
            </a:endParaRPr>
          </a:p>
        </p:txBody>
      </p:sp>
      <p:sp>
        <p:nvSpPr>
          <p:cNvPr id="38" name="Content Placeholder 2"/>
          <p:cNvSpPr txBox="1">
            <a:spLocks/>
          </p:cNvSpPr>
          <p:nvPr/>
        </p:nvSpPr>
        <p:spPr>
          <a:xfrm>
            <a:off x="2627784" y="3543465"/>
            <a:ext cx="172819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已完成的模块</a:t>
            </a:r>
            <a:endParaRPr lang="en-US" sz="1800" b="1" dirty="0">
              <a:latin typeface="Microsoft YaHei"/>
              <a:ea typeface="Microsoft YaHei"/>
              <a:cs typeface="Microsoft YaHei"/>
            </a:endParaRPr>
          </a:p>
        </p:txBody>
      </p:sp>
      <p:sp>
        <p:nvSpPr>
          <p:cNvPr id="39" name="Content Placeholder 2"/>
          <p:cNvSpPr txBox="1">
            <a:spLocks/>
          </p:cNvSpPr>
          <p:nvPr/>
        </p:nvSpPr>
        <p:spPr>
          <a:xfrm>
            <a:off x="4283968" y="3544160"/>
            <a:ext cx="172819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产生的价值</a:t>
            </a:r>
            <a:endParaRPr lang="en-US" sz="1800" b="1" dirty="0">
              <a:latin typeface="Microsoft YaHei"/>
              <a:ea typeface="Microsoft YaHei"/>
              <a:cs typeface="Microsoft YaHei"/>
            </a:endParaRPr>
          </a:p>
        </p:txBody>
      </p:sp>
      <p:sp>
        <p:nvSpPr>
          <p:cNvPr id="40" name="Content Placeholder 2"/>
          <p:cNvSpPr txBox="1">
            <a:spLocks/>
          </p:cNvSpPr>
          <p:nvPr/>
        </p:nvSpPr>
        <p:spPr>
          <a:xfrm>
            <a:off x="5652120" y="3544160"/>
            <a:ext cx="172819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遇到的困难</a:t>
            </a:r>
            <a:endParaRPr lang="en-US" sz="1800" b="1" dirty="0">
              <a:latin typeface="Microsoft YaHei"/>
              <a:ea typeface="Microsoft YaHei"/>
              <a:cs typeface="Microsoft YaHei"/>
            </a:endParaRPr>
          </a:p>
        </p:txBody>
      </p:sp>
      <p:cxnSp>
        <p:nvCxnSpPr>
          <p:cNvPr id="41" name="Straight Connector 67"/>
          <p:cNvCxnSpPr/>
          <p:nvPr/>
        </p:nvCxnSpPr>
        <p:spPr>
          <a:xfrm>
            <a:off x="8028384" y="4191428"/>
            <a:ext cx="0" cy="133629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ardrop 69"/>
          <p:cNvSpPr/>
          <p:nvPr/>
        </p:nvSpPr>
        <p:spPr>
          <a:xfrm rot="8100000">
            <a:off x="7750019" y="2680759"/>
            <a:ext cx="556731" cy="557707"/>
          </a:xfrm>
          <a:prstGeom prst="teardrop">
            <a:avLst/>
          </a:prstGeom>
          <a:solidFill>
            <a:srgbClr val="62A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Content Placeholder 2"/>
          <p:cNvSpPr txBox="1">
            <a:spLocks/>
          </p:cNvSpPr>
          <p:nvPr/>
        </p:nvSpPr>
        <p:spPr>
          <a:xfrm>
            <a:off x="7164288" y="3544160"/>
            <a:ext cx="172819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latin typeface="Microsoft YaHei"/>
                <a:ea typeface="Microsoft YaHei"/>
                <a:cs typeface="Microsoft YaHei"/>
              </a:rPr>
              <a:t>建设重点</a:t>
            </a:r>
            <a:endParaRPr lang="en-US" sz="1800" b="1" dirty="0">
              <a:latin typeface="Microsoft YaHei"/>
              <a:ea typeface="Microsoft YaHei"/>
              <a:cs typeface="Microsoft YaHei"/>
            </a:endParaRPr>
          </a:p>
        </p:txBody>
      </p:sp>
      <p:sp>
        <p:nvSpPr>
          <p:cNvPr id="49" name="文本框 48"/>
          <p:cNvSpPr txBox="1"/>
          <p:nvPr/>
        </p:nvSpPr>
        <p:spPr>
          <a:xfrm>
            <a:off x="650145"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1</a:t>
            </a:r>
            <a:endParaRPr kumimoji="1" lang="zh-CN" altLang="en-US" sz="2000" dirty="0">
              <a:solidFill>
                <a:schemeClr val="bg1"/>
              </a:solidFill>
              <a:latin typeface="Microsoft YaHei"/>
              <a:ea typeface="Microsoft YaHei"/>
              <a:cs typeface="Microsoft YaHei"/>
            </a:endParaRPr>
          </a:p>
        </p:txBody>
      </p:sp>
      <p:sp>
        <p:nvSpPr>
          <p:cNvPr id="50" name="文本框 49"/>
          <p:cNvSpPr txBox="1"/>
          <p:nvPr/>
        </p:nvSpPr>
        <p:spPr>
          <a:xfrm>
            <a:off x="1813825"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2</a:t>
            </a:r>
            <a:endParaRPr kumimoji="1" lang="zh-CN" altLang="en-US" sz="2000" dirty="0">
              <a:solidFill>
                <a:schemeClr val="bg1"/>
              </a:solidFill>
              <a:latin typeface="Microsoft YaHei"/>
              <a:ea typeface="Microsoft YaHei"/>
              <a:cs typeface="Microsoft YaHei"/>
            </a:endParaRPr>
          </a:p>
        </p:txBody>
      </p:sp>
      <p:sp>
        <p:nvSpPr>
          <p:cNvPr id="51" name="文本框 50"/>
          <p:cNvSpPr txBox="1"/>
          <p:nvPr/>
        </p:nvSpPr>
        <p:spPr>
          <a:xfrm>
            <a:off x="3324344"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3</a:t>
            </a:r>
            <a:endParaRPr kumimoji="1" lang="zh-CN" altLang="en-US" sz="2000" dirty="0">
              <a:solidFill>
                <a:schemeClr val="bg1"/>
              </a:solidFill>
              <a:latin typeface="Microsoft YaHei"/>
              <a:ea typeface="Microsoft YaHei"/>
              <a:cs typeface="Microsoft YaHei"/>
            </a:endParaRPr>
          </a:p>
        </p:txBody>
      </p:sp>
      <p:sp>
        <p:nvSpPr>
          <p:cNvPr id="52" name="文本框 51"/>
          <p:cNvSpPr txBox="1"/>
          <p:nvPr/>
        </p:nvSpPr>
        <p:spPr>
          <a:xfrm>
            <a:off x="4980528"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4</a:t>
            </a:r>
            <a:endParaRPr kumimoji="1" lang="zh-CN" altLang="en-US" sz="2000" dirty="0">
              <a:solidFill>
                <a:schemeClr val="bg1"/>
              </a:solidFill>
              <a:latin typeface="Microsoft YaHei"/>
              <a:ea typeface="Microsoft YaHei"/>
              <a:cs typeface="Microsoft YaHei"/>
            </a:endParaRPr>
          </a:p>
        </p:txBody>
      </p:sp>
      <p:sp>
        <p:nvSpPr>
          <p:cNvPr id="53" name="文本框 52"/>
          <p:cNvSpPr txBox="1"/>
          <p:nvPr/>
        </p:nvSpPr>
        <p:spPr>
          <a:xfrm>
            <a:off x="6348680"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5</a:t>
            </a:r>
            <a:endParaRPr kumimoji="1" lang="zh-CN" altLang="en-US" sz="2000" dirty="0">
              <a:solidFill>
                <a:schemeClr val="bg1"/>
              </a:solidFill>
              <a:latin typeface="Microsoft YaHei"/>
              <a:ea typeface="Microsoft YaHei"/>
              <a:cs typeface="Microsoft YaHei"/>
            </a:endParaRPr>
          </a:p>
        </p:txBody>
      </p:sp>
      <p:sp>
        <p:nvSpPr>
          <p:cNvPr id="54" name="文本框 53"/>
          <p:cNvSpPr txBox="1"/>
          <p:nvPr/>
        </p:nvSpPr>
        <p:spPr>
          <a:xfrm>
            <a:off x="7860848" y="2752072"/>
            <a:ext cx="335073" cy="400110"/>
          </a:xfrm>
          <a:prstGeom prst="rect">
            <a:avLst/>
          </a:prstGeom>
          <a:noFill/>
        </p:spPr>
        <p:txBody>
          <a:bodyPr wrap="none" rtlCol="0">
            <a:spAutoFit/>
          </a:bodyPr>
          <a:lstStyle/>
          <a:p>
            <a:r>
              <a:rPr kumimoji="1" lang="en-US" altLang="zh-CN" sz="2000" dirty="0" smtClean="0">
                <a:solidFill>
                  <a:schemeClr val="bg1"/>
                </a:solidFill>
                <a:latin typeface="Microsoft YaHei"/>
                <a:ea typeface="Microsoft YaHei"/>
                <a:cs typeface="Microsoft YaHei"/>
              </a:rPr>
              <a:t>6</a:t>
            </a:r>
            <a:endParaRPr kumimoji="1" lang="zh-CN" altLang="en-US" sz="2000" dirty="0">
              <a:solidFill>
                <a:schemeClr val="bg1"/>
              </a:solidFill>
              <a:latin typeface="Microsoft YaHei"/>
              <a:ea typeface="Microsoft YaHei"/>
              <a:cs typeface="Microsoft YaHei"/>
            </a:endParaRPr>
          </a:p>
        </p:txBody>
      </p:sp>
      <p:pic>
        <p:nvPicPr>
          <p:cNvPr id="29" name="Picture 77" descr="F:\Trabajos\Envato\Graphic River\Mica PPT\mountains.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467544" y="4595279"/>
            <a:ext cx="8360087" cy="96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066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6500"/>
                            </p:stCondLst>
                            <p:childTnLst>
                              <p:par>
                                <p:cTn id="60" presetID="22" presetClass="entr" presetSubtype="4"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down)">
                                      <p:cBhvr>
                                        <p:cTn id="62" dur="500"/>
                                        <p:tgtEl>
                                          <p:spTgt spid="41"/>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6" grpId="0"/>
      <p:bldP spid="37" grpId="0"/>
      <p:bldP spid="38" grpId="0"/>
      <p:bldP spid="39" grpId="0"/>
      <p:bldP spid="40"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198369"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1600" b="1" dirty="0" smtClean="0">
                <a:solidFill>
                  <a:schemeClr val="accent2"/>
                </a:solidFill>
                <a:latin typeface="Arial"/>
                <a:cs typeface="Arial"/>
              </a:rPr>
              <a:t>Construction </a:t>
            </a:r>
            <a:r>
              <a:rPr lang="en-US" sz="1600" b="1" dirty="0">
                <a:solidFill>
                  <a:schemeClr val="accent2"/>
                </a:solidFill>
                <a:latin typeface="Arial"/>
                <a:cs typeface="Arial"/>
              </a:rPr>
              <a:t>background</a:t>
            </a:r>
          </a:p>
        </p:txBody>
      </p:sp>
      <p:sp>
        <p:nvSpPr>
          <p:cNvPr id="14"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建设背景</a:t>
            </a:r>
            <a:endParaRPr lang="en-US" sz="2800" b="1" dirty="0">
              <a:solidFill>
                <a:schemeClr val="tx2"/>
              </a:solidFill>
              <a:latin typeface="Microsoft YaHei"/>
              <a:ea typeface="Microsoft YaHei"/>
              <a:cs typeface="Microsoft YaHei"/>
            </a:endParaRPr>
          </a:p>
        </p:txBody>
      </p:sp>
      <p:sp>
        <p:nvSpPr>
          <p:cNvPr id="27" name="TextBox 26"/>
          <p:cNvSpPr txBox="1"/>
          <p:nvPr/>
        </p:nvSpPr>
        <p:spPr>
          <a:xfrm>
            <a:off x="2123729" y="2362692"/>
            <a:ext cx="6408711" cy="1034061"/>
          </a:xfrm>
          <a:prstGeom prst="rect">
            <a:avLst/>
          </a:prstGeom>
          <a:noFill/>
        </p:spPr>
        <p:txBody>
          <a:bodyPr wrap="square" rIns="144000" bIns="36000" numCol="1" spcCol="360000" rtlCol="0">
            <a:spAutoFit/>
          </a:bodyPr>
          <a:lstStyle/>
          <a:p>
            <a:pPr>
              <a:lnSpc>
                <a:spcPct val="150000"/>
              </a:lnSpc>
            </a:pPr>
            <a:r>
              <a:rPr lang="en-US" altLang="zh-CN" sz="1100" dirty="0" smtClean="0">
                <a:solidFill>
                  <a:srgbClr val="4D4D4D"/>
                </a:solidFill>
              </a:rPr>
              <a:t>       </a:t>
            </a:r>
            <a:r>
              <a:rPr lang="en-US" altLang="zh-CN" sz="1400" dirty="0" smtClean="0">
                <a:solidFill>
                  <a:srgbClr val="4D4D4D"/>
                </a:solidFill>
                <a:latin typeface="Microsoft YaHei"/>
                <a:ea typeface="Microsoft YaHei"/>
                <a:cs typeface="Microsoft YaHei"/>
              </a:rPr>
              <a:t>  </a:t>
            </a:r>
            <a:r>
              <a:rPr lang="zh-CN" altLang="zh-CN" sz="1400" dirty="0" smtClean="0">
                <a:solidFill>
                  <a:srgbClr val="4D4D4D"/>
                </a:solidFill>
                <a:latin typeface="Microsoft YaHei"/>
                <a:ea typeface="Microsoft YaHei"/>
                <a:cs typeface="Microsoft YaHei"/>
              </a:rPr>
              <a:t>在构建了统</a:t>
            </a:r>
            <a:r>
              <a:rPr lang="zh-CN" altLang="zh-CN" sz="1400" dirty="0">
                <a:solidFill>
                  <a:srgbClr val="4D4D4D"/>
                </a:solidFill>
                <a:latin typeface="Microsoft YaHei"/>
                <a:ea typeface="Microsoft YaHei"/>
                <a:cs typeface="Microsoft YaHei"/>
              </a:rPr>
              <a:t>一的公安信息资源实战平台后，公安各业务部门将面临实际实战建模的任务，每个业务部门对于实战研判都有自己的需求，如果每一个警种都建立一套特征分析研判系统那么无疑是费时费力的。</a:t>
            </a:r>
          </a:p>
        </p:txBody>
      </p:sp>
      <p:sp>
        <p:nvSpPr>
          <p:cNvPr id="16" name="文本框 46"/>
          <p:cNvSpPr>
            <a:spLocks noChangeArrowheads="1"/>
          </p:cNvSpPr>
          <p:nvPr/>
        </p:nvSpPr>
        <p:spPr bwMode="auto">
          <a:xfrm>
            <a:off x="1619672" y="66675"/>
            <a:ext cx="8821316"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endParaRPr lang="zh-CN" altLang="en-US" sz="3600" b="1" dirty="0">
              <a:solidFill>
                <a:srgbClr val="7F7F7F"/>
              </a:solidFill>
              <a:latin typeface="微软雅黑" charset="0"/>
              <a:ea typeface="微软雅黑" charset="0"/>
              <a:cs typeface="微软雅黑" charset="0"/>
              <a:sym typeface="微软雅黑" charset="0"/>
            </a:endParaRPr>
          </a:p>
        </p:txBody>
      </p:sp>
      <p:grpSp>
        <p:nvGrpSpPr>
          <p:cNvPr id="6" name="Group 5"/>
          <p:cNvGrpSpPr/>
          <p:nvPr/>
        </p:nvGrpSpPr>
        <p:grpSpPr>
          <a:xfrm>
            <a:off x="0" y="1219617"/>
            <a:ext cx="2094778" cy="60962"/>
            <a:chOff x="2055030" y="1463669"/>
            <a:chExt cx="2304256" cy="544908"/>
          </a:xfrm>
        </p:grpSpPr>
        <p:sp>
          <p:nvSpPr>
            <p:cNvPr id="7"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8" name="TextBox 26"/>
          <p:cNvSpPr txBox="1"/>
          <p:nvPr/>
        </p:nvSpPr>
        <p:spPr>
          <a:xfrm>
            <a:off x="2123729" y="3648076"/>
            <a:ext cx="6408711" cy="1680391"/>
          </a:xfrm>
          <a:prstGeom prst="rect">
            <a:avLst/>
          </a:prstGeom>
          <a:noFill/>
        </p:spPr>
        <p:txBody>
          <a:bodyPr wrap="square" rIns="144000" bIns="36000" numCol="1" spcCol="360000" rtlCol="0">
            <a:spAutoFit/>
          </a:bodyPr>
          <a:lstStyle/>
          <a:p>
            <a:pPr>
              <a:lnSpc>
                <a:spcPct val="150000"/>
              </a:lnSpc>
            </a:pPr>
            <a:r>
              <a:rPr lang="en-US" altLang="zh-CN" sz="1400" dirty="0">
                <a:solidFill>
                  <a:srgbClr val="4D4D4D"/>
                </a:solidFill>
                <a:latin typeface="Microsoft YaHei"/>
                <a:ea typeface="Microsoft YaHei"/>
                <a:cs typeface="Microsoft YaHei"/>
              </a:rPr>
              <a:t>1. </a:t>
            </a:r>
            <a:r>
              <a:rPr lang="zh-CN" altLang="zh-CN" sz="1400" dirty="0">
                <a:solidFill>
                  <a:srgbClr val="4D4D4D"/>
                </a:solidFill>
                <a:latin typeface="Microsoft YaHei"/>
                <a:ea typeface="Microsoft YaHei"/>
                <a:cs typeface="Microsoft YaHei"/>
              </a:rPr>
              <a:t>不同警种各建分析研判系统，费时费力；</a:t>
            </a:r>
          </a:p>
          <a:p>
            <a:pPr>
              <a:lnSpc>
                <a:spcPct val="150000"/>
              </a:lnSpc>
            </a:pPr>
            <a:r>
              <a:rPr lang="en-US" altLang="zh-CN" sz="1400" dirty="0">
                <a:solidFill>
                  <a:srgbClr val="4D4D4D"/>
                </a:solidFill>
                <a:latin typeface="Microsoft YaHei"/>
                <a:ea typeface="Microsoft YaHei"/>
                <a:cs typeface="Microsoft YaHei"/>
              </a:rPr>
              <a:t>2. </a:t>
            </a:r>
            <a:r>
              <a:rPr lang="zh-CN" altLang="zh-CN" sz="1400" dirty="0">
                <a:solidFill>
                  <a:srgbClr val="4D4D4D"/>
                </a:solidFill>
                <a:latin typeface="Microsoft YaHei"/>
                <a:ea typeface="Microsoft YaHei"/>
                <a:cs typeface="Microsoft YaHei"/>
              </a:rPr>
              <a:t>不同系统的数据资源没有聚合运算，无法得出更全面的分析结果；</a:t>
            </a:r>
          </a:p>
          <a:p>
            <a:pPr>
              <a:lnSpc>
                <a:spcPct val="150000"/>
              </a:lnSpc>
            </a:pPr>
            <a:r>
              <a:rPr lang="en-US" altLang="zh-CN" sz="1400" dirty="0">
                <a:solidFill>
                  <a:srgbClr val="4D4D4D"/>
                </a:solidFill>
                <a:latin typeface="Microsoft YaHei"/>
                <a:ea typeface="Microsoft YaHei"/>
                <a:cs typeface="Microsoft YaHei"/>
              </a:rPr>
              <a:t>3. </a:t>
            </a:r>
            <a:r>
              <a:rPr lang="zh-CN" altLang="zh-CN" sz="1400" dirty="0">
                <a:solidFill>
                  <a:srgbClr val="4D4D4D"/>
                </a:solidFill>
                <a:latin typeface="Microsoft YaHei"/>
                <a:ea typeface="Microsoft YaHei"/>
                <a:cs typeface="Microsoft YaHei"/>
              </a:rPr>
              <a:t>挖掘情报等工作繁琐，效率低；</a:t>
            </a:r>
            <a:r>
              <a:rPr lang="en-US" altLang="zh-CN" sz="1400" dirty="0">
                <a:solidFill>
                  <a:srgbClr val="4D4D4D"/>
                </a:solidFill>
                <a:latin typeface="Microsoft YaHei"/>
                <a:ea typeface="Microsoft YaHei"/>
                <a:cs typeface="Microsoft YaHei"/>
              </a:rPr>
              <a:t> </a:t>
            </a:r>
            <a:endParaRPr lang="zh-CN" altLang="zh-CN" sz="1400" dirty="0">
              <a:solidFill>
                <a:srgbClr val="4D4D4D"/>
              </a:solidFill>
              <a:latin typeface="Microsoft YaHei"/>
              <a:ea typeface="Microsoft YaHei"/>
              <a:cs typeface="Microsoft YaHei"/>
            </a:endParaRPr>
          </a:p>
          <a:p>
            <a:pPr>
              <a:lnSpc>
                <a:spcPct val="150000"/>
              </a:lnSpc>
            </a:pPr>
            <a:r>
              <a:rPr lang="en-US" altLang="zh-CN" sz="1400" dirty="0">
                <a:solidFill>
                  <a:srgbClr val="4D4D4D"/>
                </a:solidFill>
                <a:latin typeface="Microsoft YaHei"/>
                <a:ea typeface="Microsoft YaHei"/>
                <a:cs typeface="Microsoft YaHei"/>
              </a:rPr>
              <a:t>4. </a:t>
            </a:r>
            <a:r>
              <a:rPr lang="zh-CN" altLang="zh-CN" sz="1400" dirty="0">
                <a:solidFill>
                  <a:srgbClr val="4D4D4D"/>
                </a:solidFill>
                <a:latin typeface="Microsoft YaHei"/>
                <a:ea typeface="Microsoft YaHei"/>
                <a:cs typeface="Microsoft YaHei"/>
              </a:rPr>
              <a:t>无法更快更精准地打击犯罪、预防和预警；</a:t>
            </a:r>
          </a:p>
          <a:p>
            <a:pPr>
              <a:lnSpc>
                <a:spcPct val="150000"/>
              </a:lnSpc>
            </a:pPr>
            <a:r>
              <a:rPr lang="en-US" altLang="zh-CN" sz="1400" dirty="0">
                <a:solidFill>
                  <a:srgbClr val="4D4D4D"/>
                </a:solidFill>
                <a:latin typeface="Microsoft YaHei"/>
                <a:ea typeface="Microsoft YaHei"/>
                <a:cs typeface="Microsoft YaHei"/>
              </a:rPr>
              <a:t>…</a:t>
            </a:r>
            <a:r>
              <a:rPr lang="en-US" altLang="zh-CN" sz="1400" dirty="0" smtClean="0">
                <a:solidFill>
                  <a:srgbClr val="4D4D4D"/>
                </a:solidFill>
                <a:latin typeface="Microsoft YaHei"/>
                <a:ea typeface="Microsoft YaHei"/>
                <a:cs typeface="Microsoft YaHei"/>
              </a:rPr>
              <a:t>…</a:t>
            </a:r>
            <a:endParaRPr lang="zh-CN" altLang="zh-CN" sz="1400" dirty="0">
              <a:solidFill>
                <a:srgbClr val="4D4D4D"/>
              </a:solidFill>
              <a:latin typeface="Microsoft YaHei"/>
              <a:ea typeface="Microsoft YaHei"/>
              <a:cs typeface="Microsoft YaHei"/>
            </a:endParaRPr>
          </a:p>
        </p:txBody>
      </p:sp>
      <p:sp>
        <p:nvSpPr>
          <p:cNvPr id="19" name="Flowchart: Off-page Connector 9"/>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smtClean="0">
                <a:latin typeface="Microsoft YaHei"/>
                <a:ea typeface="Microsoft YaHei"/>
                <a:cs typeface="Microsoft YaHei"/>
              </a:rPr>
              <a:t>01</a:t>
            </a:r>
            <a:endParaRPr lang="en-US" sz="800" b="1" dirty="0">
              <a:latin typeface="Microsoft YaHei"/>
              <a:ea typeface="Microsoft YaHei"/>
              <a:cs typeface="Microsoft YaHei"/>
            </a:endParaRPr>
          </a:p>
        </p:txBody>
      </p:sp>
    </p:spTree>
    <p:extLst>
      <p:ext uri="{BB962C8B-B14F-4D97-AF65-F5344CB8AC3E}">
        <p14:creationId xmlns:p14="http://schemas.microsoft.com/office/powerpoint/2010/main" val="28739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1600" b="1" dirty="0" smtClean="0">
                <a:solidFill>
                  <a:schemeClr val="accent2"/>
                </a:solidFill>
                <a:latin typeface="Arial"/>
                <a:cs typeface="Arial"/>
              </a:rPr>
              <a:t>Construction </a:t>
            </a:r>
            <a:r>
              <a:rPr lang="en-US" altLang="zh-CN" sz="1600" b="1" dirty="0" smtClean="0">
                <a:solidFill>
                  <a:schemeClr val="accent2"/>
                </a:solidFill>
                <a:latin typeface="Arial"/>
                <a:cs typeface="Arial"/>
              </a:rPr>
              <a:t>goal</a:t>
            </a:r>
            <a:endParaRPr lang="en-US" sz="1600" b="1" dirty="0">
              <a:solidFill>
                <a:schemeClr val="accent2"/>
              </a:solidFill>
              <a:latin typeface="Arial"/>
              <a:cs typeface="Arial"/>
            </a:endParaRPr>
          </a:p>
        </p:txBody>
      </p:sp>
      <p:sp>
        <p:nvSpPr>
          <p:cNvPr id="5"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建设目标</a:t>
            </a:r>
            <a:endParaRPr lang="en-US" sz="2800" b="1" dirty="0">
              <a:solidFill>
                <a:schemeClr val="tx2"/>
              </a:solidFill>
              <a:latin typeface="Microsoft YaHei"/>
              <a:ea typeface="Microsoft YaHei"/>
              <a:cs typeface="Microsoft YaHei"/>
            </a:endParaRPr>
          </a:p>
        </p:txBody>
      </p:sp>
      <p:grpSp>
        <p:nvGrpSpPr>
          <p:cNvPr id="7" name="Group 5"/>
          <p:cNvGrpSpPr/>
          <p:nvPr/>
        </p:nvGrpSpPr>
        <p:grpSpPr>
          <a:xfrm>
            <a:off x="0" y="1219617"/>
            <a:ext cx="2094778" cy="60962"/>
            <a:chOff x="2055030" y="1463669"/>
            <a:chExt cx="2304256" cy="544908"/>
          </a:xfrm>
        </p:grpSpPr>
        <p:sp>
          <p:nvSpPr>
            <p:cNvPr id="8"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3" name="Content Placeholder 2"/>
          <p:cNvSpPr txBox="1">
            <a:spLocks/>
          </p:cNvSpPr>
          <p:nvPr/>
        </p:nvSpPr>
        <p:spPr>
          <a:xfrm>
            <a:off x="683568" y="2348880"/>
            <a:ext cx="7992888" cy="30243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zh-CN" dirty="0">
                <a:solidFill>
                  <a:srgbClr val="4D4D4D"/>
                </a:solidFill>
                <a:latin typeface="Microsoft YaHei"/>
                <a:ea typeface="Microsoft YaHei"/>
                <a:cs typeface="Microsoft YaHei"/>
              </a:rPr>
              <a:t>智能数据管理以及数据可视化实现</a:t>
            </a:r>
            <a:r>
              <a:rPr lang="zh-CN" altLang="zh-CN" dirty="0" smtClean="0">
                <a:solidFill>
                  <a:srgbClr val="4D4D4D"/>
                </a:solidFill>
                <a:latin typeface="Microsoft YaHei"/>
                <a:ea typeface="Microsoft YaHei"/>
                <a:cs typeface="Microsoft YaHei"/>
              </a:rPr>
              <a:t>，感知数据</a:t>
            </a:r>
            <a:r>
              <a:rPr lang="zh-CN" altLang="zh-CN" dirty="0">
                <a:solidFill>
                  <a:srgbClr val="4D4D4D"/>
                </a:solidFill>
                <a:latin typeface="Microsoft YaHei"/>
                <a:ea typeface="Microsoft YaHei"/>
                <a:cs typeface="Microsoft YaHei"/>
              </a:rPr>
              <a:t>存在的质量问题，倒逼数据采集和数据管理工作方法</a:t>
            </a:r>
            <a:r>
              <a:rPr lang="zh-CN" altLang="zh-CN" dirty="0" smtClean="0">
                <a:solidFill>
                  <a:srgbClr val="4D4D4D"/>
                </a:solidFill>
                <a:latin typeface="Microsoft YaHei"/>
                <a:ea typeface="Microsoft YaHei"/>
                <a:cs typeface="Microsoft YaHei"/>
              </a:rPr>
              <a:t>。</a:t>
            </a:r>
            <a:endParaRPr lang="en-US" altLang="zh-CN" dirty="0" smtClean="0">
              <a:solidFill>
                <a:srgbClr val="4D4D4D"/>
              </a:solidFill>
              <a:latin typeface="Microsoft YaHei"/>
              <a:ea typeface="Microsoft YaHei"/>
              <a:cs typeface="Microsoft YaHei"/>
            </a:endParaRPr>
          </a:p>
          <a:p>
            <a:pPr>
              <a:lnSpc>
                <a:spcPct val="120000"/>
              </a:lnSpc>
            </a:pPr>
            <a:endParaRPr lang="zh-CN" altLang="zh-CN" dirty="0">
              <a:solidFill>
                <a:srgbClr val="4D4D4D"/>
              </a:solidFill>
              <a:latin typeface="Microsoft YaHei"/>
              <a:ea typeface="Microsoft YaHei"/>
              <a:cs typeface="Microsoft YaHei"/>
            </a:endParaRPr>
          </a:p>
          <a:p>
            <a:pPr lvl="0">
              <a:lnSpc>
                <a:spcPct val="120000"/>
              </a:lnSpc>
            </a:pPr>
            <a:r>
              <a:rPr lang="zh-CN" altLang="zh-CN" dirty="0" smtClean="0">
                <a:solidFill>
                  <a:srgbClr val="4D4D4D"/>
                </a:solidFill>
                <a:latin typeface="Microsoft YaHei"/>
                <a:ea typeface="Microsoft YaHei"/>
                <a:cs typeface="Microsoft YaHei"/>
              </a:rPr>
              <a:t>基于标签规则</a:t>
            </a:r>
            <a:r>
              <a:rPr lang="zh-CN" altLang="zh-CN" dirty="0">
                <a:solidFill>
                  <a:srgbClr val="4D4D4D"/>
                </a:solidFill>
                <a:latin typeface="Microsoft YaHei"/>
                <a:ea typeface="Microsoft YaHei"/>
                <a:cs typeface="Microsoft YaHei"/>
              </a:rPr>
              <a:t>的检索方式，确保对涉黄、涉赌、涉毒、涉恶、涉稳等案（事）件研判分析，排查线索更具实效，打造新时期网上作战的升级版。 </a:t>
            </a:r>
            <a:endParaRPr lang="en-US" altLang="zh-CN" dirty="0" smtClean="0">
              <a:solidFill>
                <a:srgbClr val="4D4D4D"/>
              </a:solidFill>
              <a:latin typeface="Microsoft YaHei"/>
              <a:ea typeface="Microsoft YaHei"/>
              <a:cs typeface="Microsoft YaHei"/>
            </a:endParaRPr>
          </a:p>
          <a:p>
            <a:pPr lvl="0">
              <a:lnSpc>
                <a:spcPct val="120000"/>
              </a:lnSpc>
            </a:pPr>
            <a:endParaRPr lang="zh-CN" altLang="zh-CN" dirty="0">
              <a:solidFill>
                <a:srgbClr val="4D4D4D"/>
              </a:solidFill>
              <a:latin typeface="Microsoft YaHei"/>
              <a:ea typeface="Microsoft YaHei"/>
              <a:cs typeface="Microsoft YaHei"/>
            </a:endParaRPr>
          </a:p>
          <a:p>
            <a:pPr>
              <a:lnSpc>
                <a:spcPct val="120000"/>
              </a:lnSpc>
            </a:pPr>
            <a:r>
              <a:rPr lang="zh-CN" altLang="zh-CN" dirty="0" smtClean="0">
                <a:solidFill>
                  <a:srgbClr val="4D4D4D"/>
                </a:solidFill>
                <a:latin typeface="Microsoft YaHei"/>
                <a:ea typeface="Microsoft YaHei"/>
                <a:cs typeface="Microsoft YaHei"/>
              </a:rPr>
              <a:t>自由</a:t>
            </a:r>
            <a:r>
              <a:rPr lang="zh-CN" altLang="zh-CN" dirty="0">
                <a:solidFill>
                  <a:srgbClr val="4D4D4D"/>
                </a:solidFill>
                <a:latin typeface="Microsoft YaHei"/>
                <a:ea typeface="Microsoft YaHei"/>
                <a:cs typeface="Microsoft YaHei"/>
              </a:rPr>
              <a:t>配置的业务模型搭建方式，为基于标签的业务建模寻找可以固化的方法，为人工智能奠定基础</a:t>
            </a:r>
            <a:r>
              <a:rPr lang="zh-CN" altLang="zh-CN" dirty="0" smtClean="0">
                <a:solidFill>
                  <a:srgbClr val="4D4D4D"/>
                </a:solidFill>
                <a:latin typeface="Microsoft YaHei"/>
                <a:ea typeface="Microsoft YaHei"/>
                <a:cs typeface="Microsoft YaHei"/>
              </a:rPr>
              <a:t>；</a:t>
            </a:r>
            <a:endParaRPr lang="en-US" altLang="zh-CN" dirty="0" smtClean="0">
              <a:solidFill>
                <a:srgbClr val="4D4D4D"/>
              </a:solidFill>
              <a:latin typeface="Microsoft YaHei"/>
              <a:ea typeface="Microsoft YaHei"/>
              <a:cs typeface="Microsoft YaHei"/>
            </a:endParaRPr>
          </a:p>
          <a:p>
            <a:pPr>
              <a:lnSpc>
                <a:spcPct val="120000"/>
              </a:lnSpc>
            </a:pPr>
            <a:endParaRPr lang="zh-CN" altLang="zh-CN" dirty="0">
              <a:solidFill>
                <a:srgbClr val="4D4D4D"/>
              </a:solidFill>
              <a:latin typeface="Microsoft YaHei"/>
              <a:ea typeface="Microsoft YaHei"/>
              <a:cs typeface="Microsoft YaHei"/>
            </a:endParaRPr>
          </a:p>
          <a:p>
            <a:pPr lvl="0">
              <a:lnSpc>
                <a:spcPct val="120000"/>
              </a:lnSpc>
            </a:pPr>
            <a:r>
              <a:rPr lang="zh-CN" altLang="zh-CN" dirty="0" smtClean="0">
                <a:solidFill>
                  <a:srgbClr val="4D4D4D"/>
                </a:solidFill>
                <a:latin typeface="Microsoft YaHei"/>
                <a:ea typeface="Microsoft YaHei"/>
                <a:cs typeface="Microsoft YaHei"/>
              </a:rPr>
              <a:t>智能推送</a:t>
            </a:r>
            <a:r>
              <a:rPr lang="zh-CN" altLang="zh-CN" dirty="0">
                <a:solidFill>
                  <a:srgbClr val="4D4D4D"/>
                </a:solidFill>
                <a:latin typeface="Microsoft YaHei"/>
                <a:ea typeface="Microsoft YaHei"/>
                <a:cs typeface="Microsoft YaHei"/>
              </a:rPr>
              <a:t>，根据民警工作范围和内容，智能推送相关信息，提高工作效率</a:t>
            </a:r>
            <a:r>
              <a:rPr lang="zh-CN" altLang="zh-CN" dirty="0" smtClean="0">
                <a:solidFill>
                  <a:srgbClr val="4D4D4D"/>
                </a:solidFill>
                <a:latin typeface="Microsoft YaHei"/>
                <a:ea typeface="Microsoft YaHei"/>
                <a:cs typeface="Microsoft YaHei"/>
              </a:rPr>
              <a:t>；</a:t>
            </a:r>
            <a:endParaRPr lang="en-US" altLang="zh-CN" dirty="0" smtClean="0">
              <a:solidFill>
                <a:srgbClr val="4D4D4D"/>
              </a:solidFill>
              <a:latin typeface="Microsoft YaHei"/>
              <a:ea typeface="Microsoft YaHei"/>
              <a:cs typeface="Microsoft YaHei"/>
            </a:endParaRPr>
          </a:p>
          <a:p>
            <a:pPr marL="0" lvl="0" indent="0">
              <a:lnSpc>
                <a:spcPct val="120000"/>
              </a:lnSpc>
              <a:buNone/>
            </a:pPr>
            <a:endParaRPr lang="zh-CN" altLang="zh-CN" dirty="0">
              <a:solidFill>
                <a:srgbClr val="4D4D4D"/>
              </a:solidFill>
              <a:latin typeface="Microsoft YaHei"/>
              <a:ea typeface="Microsoft YaHei"/>
              <a:cs typeface="Microsoft YaHei"/>
            </a:endParaRPr>
          </a:p>
          <a:p>
            <a:pPr lvl="0">
              <a:lnSpc>
                <a:spcPct val="120000"/>
              </a:lnSpc>
            </a:pPr>
            <a:r>
              <a:rPr lang="zh-CN" altLang="zh-CN" dirty="0">
                <a:solidFill>
                  <a:srgbClr val="4D4D4D"/>
                </a:solidFill>
                <a:latin typeface="Microsoft YaHei"/>
                <a:ea typeface="Microsoft YaHei"/>
                <a:cs typeface="Microsoft YaHei"/>
              </a:rPr>
              <a:t>对全量实有人口进行标签化建库，以健康体检方式对挖掘隐性重点人员，有效弥补以往显性重点人员的管控漏洞，进一步缩小常规人员管控管理的范围，使基础管控更有侧重； </a:t>
            </a:r>
          </a:p>
        </p:txBody>
      </p:sp>
      <p:sp>
        <p:nvSpPr>
          <p:cNvPr id="14" name="Flowchart: Off-page Connector 9"/>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smtClean="0">
                <a:latin typeface="Microsoft YaHei"/>
                <a:ea typeface="Microsoft YaHei"/>
                <a:cs typeface="Microsoft YaHei"/>
              </a:rPr>
              <a:t>02</a:t>
            </a:r>
            <a:endParaRPr lang="en-US" sz="800" b="1" dirty="0">
              <a:latin typeface="Microsoft YaHei"/>
              <a:ea typeface="Microsoft YaHei"/>
              <a:cs typeface="Microsoft YaHei"/>
            </a:endParaRPr>
          </a:p>
        </p:txBody>
      </p:sp>
    </p:spTree>
    <p:extLst>
      <p:ext uri="{BB962C8B-B14F-4D97-AF65-F5344CB8AC3E}">
        <p14:creationId xmlns:p14="http://schemas.microsoft.com/office/powerpoint/2010/main" val="2575966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20"/>
          <p:cNvSpPr/>
          <p:nvPr/>
        </p:nvSpPr>
        <p:spPr>
          <a:xfrm flipH="1">
            <a:off x="0" y="0"/>
            <a:ext cx="9144000" cy="6957392"/>
          </a:xfrm>
          <a:prstGeom prst="rect">
            <a:avLst/>
          </a:prstGeom>
          <a:solidFill>
            <a:srgbClr val="525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tent Placeholder 2"/>
          <p:cNvSpPr>
            <a:spLocks noGrp="1"/>
          </p:cNvSpPr>
          <p:nvPr>
            <p:ph idx="1"/>
          </p:nvPr>
        </p:nvSpPr>
        <p:spPr>
          <a:xfrm>
            <a:off x="2699792" y="2641304"/>
            <a:ext cx="5489575" cy="276999"/>
          </a:xfrm>
        </p:spPr>
        <p:txBody>
          <a:bodyPr wrap="square">
            <a:spAutoFit/>
          </a:bodyPr>
          <a:lstStyle/>
          <a:p>
            <a:pPr marL="0" indent="0">
              <a:buNone/>
            </a:pPr>
            <a:r>
              <a:rPr lang="zh-CN" altLang="zh-CN" sz="1200" dirty="0">
                <a:solidFill>
                  <a:schemeClr val="bg1"/>
                </a:solidFill>
                <a:latin typeface="Microsoft YaHei"/>
                <a:ea typeface="Microsoft YaHei"/>
                <a:cs typeface="Microsoft YaHei"/>
              </a:rPr>
              <a:t>展示和管理大数据信息资源服务平台中所有数据资源关键属性信息的系统 </a:t>
            </a:r>
            <a:r>
              <a:rPr lang="zh-CN" altLang="en-US" sz="1200" dirty="0" smtClean="0">
                <a:solidFill>
                  <a:schemeClr val="bg1"/>
                </a:solidFill>
                <a:latin typeface="Microsoft YaHei"/>
                <a:ea typeface="Microsoft YaHei"/>
                <a:cs typeface="Microsoft YaHei"/>
              </a:rPr>
              <a:t>。</a:t>
            </a:r>
            <a:endParaRPr lang="en-US" sz="1200" dirty="0">
              <a:solidFill>
                <a:schemeClr val="bg1"/>
              </a:solidFill>
              <a:latin typeface="Microsoft YaHei"/>
              <a:ea typeface="Microsoft YaHei"/>
              <a:cs typeface="Microsoft YaHei"/>
            </a:endParaRPr>
          </a:p>
        </p:txBody>
      </p:sp>
      <p:sp>
        <p:nvSpPr>
          <p:cNvPr id="68" name="Title 13"/>
          <p:cNvSpPr txBox="1">
            <a:spLocks/>
          </p:cNvSpPr>
          <p:nvPr/>
        </p:nvSpPr>
        <p:spPr>
          <a:xfrm>
            <a:off x="2684561" y="2276872"/>
            <a:ext cx="5109938" cy="400110"/>
          </a:xfrm>
          <a:prstGeom prst="rect">
            <a:avLst/>
          </a:prstGeom>
        </p:spPr>
        <p:txBody>
          <a:bodyPr vert="horz"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smtClean="0">
                <a:solidFill>
                  <a:schemeClr val="accent2"/>
                </a:solidFill>
                <a:latin typeface="Microsoft YaHei"/>
                <a:ea typeface="Microsoft YaHei"/>
                <a:cs typeface="Microsoft YaHei"/>
              </a:rPr>
              <a:t>数据云池</a:t>
            </a:r>
            <a:endParaRPr lang="en-US" sz="2000" dirty="0">
              <a:solidFill>
                <a:schemeClr val="accent2"/>
              </a:solidFill>
              <a:latin typeface="Microsoft YaHei"/>
              <a:ea typeface="Microsoft YaHei"/>
              <a:cs typeface="Microsoft YaHei"/>
            </a:endParaRPr>
          </a:p>
        </p:txBody>
      </p:sp>
      <p:grpSp>
        <p:nvGrpSpPr>
          <p:cNvPr id="69" name="Group 26"/>
          <p:cNvGrpSpPr/>
          <p:nvPr/>
        </p:nvGrpSpPr>
        <p:grpSpPr>
          <a:xfrm>
            <a:off x="2325276" y="2357659"/>
            <a:ext cx="316281" cy="316835"/>
            <a:chOff x="2609260" y="2989019"/>
            <a:chExt cx="475253" cy="475253"/>
          </a:xfrm>
        </p:grpSpPr>
        <p:sp>
          <p:nvSpPr>
            <p:cNvPr id="70" name="Oval 27"/>
            <p:cNvSpPr/>
            <p:nvPr/>
          </p:nvSpPr>
          <p:spPr>
            <a:xfrm>
              <a:off x="2609260" y="2989019"/>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Title 1"/>
          <p:cNvSpPr txBox="1">
            <a:spLocks/>
          </p:cNvSpPr>
          <p:nvPr/>
        </p:nvSpPr>
        <p:spPr>
          <a:xfrm>
            <a:off x="2195736"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smtClean="0">
                <a:solidFill>
                  <a:schemeClr val="accent2"/>
                </a:solidFill>
                <a:latin typeface="Arial"/>
                <a:cs typeface="Arial"/>
              </a:rPr>
              <a:t>Completed </a:t>
            </a:r>
            <a:r>
              <a:rPr lang="en-US" altLang="zh-CN" sz="1600" b="1" dirty="0">
                <a:solidFill>
                  <a:schemeClr val="accent2"/>
                </a:solidFill>
                <a:latin typeface="Arial"/>
                <a:cs typeface="Arial"/>
              </a:rPr>
              <a:t>modules</a:t>
            </a:r>
            <a:endParaRPr lang="en-US" sz="1600" b="1" dirty="0">
              <a:solidFill>
                <a:schemeClr val="accent2"/>
              </a:solidFill>
              <a:latin typeface="Arial"/>
              <a:cs typeface="Arial"/>
            </a:endParaRPr>
          </a:p>
        </p:txBody>
      </p:sp>
      <p:sp>
        <p:nvSpPr>
          <p:cNvPr id="11" name="Title 13"/>
          <p:cNvSpPr>
            <a:spLocks noGrp="1"/>
          </p:cNvSpPr>
          <p:nvPr>
            <p:ph type="title"/>
          </p:nvPr>
        </p:nvSpPr>
        <p:spPr>
          <a:xfrm>
            <a:off x="2195736" y="908720"/>
            <a:ext cx="4248472" cy="682757"/>
          </a:xfrm>
        </p:spPr>
        <p:txBody>
          <a:bodyPr>
            <a:normAutofit/>
          </a:bodyPr>
          <a:lstStyle/>
          <a:p>
            <a:r>
              <a:rPr lang="zh-CN" altLang="en-US" sz="2800" b="1" dirty="0" smtClean="0">
                <a:solidFill>
                  <a:srgbClr val="FFFFFF"/>
                </a:solidFill>
                <a:latin typeface="Microsoft YaHei"/>
                <a:ea typeface="Microsoft YaHei"/>
                <a:cs typeface="Microsoft YaHei"/>
              </a:rPr>
              <a:t>已完成的模块</a:t>
            </a:r>
            <a:endParaRPr lang="en-US" sz="2800" b="1" dirty="0">
              <a:solidFill>
                <a:srgbClr val="FFFFFF"/>
              </a:solidFill>
              <a:latin typeface="Microsoft YaHei"/>
              <a:ea typeface="Microsoft YaHei"/>
              <a:cs typeface="Microsoft YaHei"/>
            </a:endParaRPr>
          </a:p>
        </p:txBody>
      </p:sp>
      <p:grpSp>
        <p:nvGrpSpPr>
          <p:cNvPr id="12" name="Group 5"/>
          <p:cNvGrpSpPr/>
          <p:nvPr/>
        </p:nvGrpSpPr>
        <p:grpSpPr>
          <a:xfrm>
            <a:off x="0" y="1219617"/>
            <a:ext cx="2094778" cy="60962"/>
            <a:chOff x="2055030" y="1463669"/>
            <a:chExt cx="2304256" cy="544908"/>
          </a:xfrm>
        </p:grpSpPr>
        <p:sp>
          <p:nvSpPr>
            <p:cNvPr id="13"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8" name="Flowchart: Off-page Connector 9"/>
          <p:cNvSpPr/>
          <p:nvPr/>
        </p:nvSpPr>
        <p:spPr>
          <a:xfrm>
            <a:off x="8637216" y="214696"/>
            <a:ext cx="327273" cy="393600"/>
          </a:xfrm>
          <a:prstGeom prst="flowChartOffpageConnector">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smtClean="0">
                <a:solidFill>
                  <a:srgbClr val="525068"/>
                </a:solidFill>
                <a:latin typeface="Microsoft YaHei"/>
                <a:ea typeface="Microsoft YaHei"/>
                <a:cs typeface="Microsoft YaHei"/>
              </a:rPr>
              <a:t>03</a:t>
            </a:r>
            <a:endParaRPr lang="en-US" sz="800" b="1" dirty="0">
              <a:solidFill>
                <a:srgbClr val="525068"/>
              </a:solidFill>
              <a:latin typeface="Microsoft YaHei"/>
              <a:ea typeface="Microsoft YaHei"/>
              <a:cs typeface="Microsoft YaHei"/>
            </a:endParaRPr>
          </a:p>
        </p:txBody>
      </p:sp>
      <p:sp>
        <p:nvSpPr>
          <p:cNvPr id="73" name="Content Placeholder 2"/>
          <p:cNvSpPr txBox="1">
            <a:spLocks/>
          </p:cNvSpPr>
          <p:nvPr/>
        </p:nvSpPr>
        <p:spPr>
          <a:xfrm>
            <a:off x="2699792" y="3861048"/>
            <a:ext cx="5489575" cy="27699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zh-CN" sz="1200" dirty="0">
                <a:solidFill>
                  <a:schemeClr val="bg1"/>
                </a:solidFill>
                <a:latin typeface="Microsoft YaHei"/>
                <a:ea typeface="Microsoft YaHei"/>
                <a:cs typeface="Microsoft YaHei"/>
              </a:rPr>
              <a:t>实现公共安全领域的预测、预防、预警</a:t>
            </a:r>
            <a:r>
              <a:rPr lang="zh-CN" altLang="zh-CN" sz="1200" dirty="0">
                <a:solidFill>
                  <a:schemeClr val="bg1"/>
                </a:solidFill>
              </a:rPr>
              <a:t>。</a:t>
            </a:r>
          </a:p>
        </p:txBody>
      </p:sp>
      <p:sp>
        <p:nvSpPr>
          <p:cNvPr id="74" name="Title 13"/>
          <p:cNvSpPr txBox="1">
            <a:spLocks/>
          </p:cNvSpPr>
          <p:nvPr/>
        </p:nvSpPr>
        <p:spPr>
          <a:xfrm>
            <a:off x="2684561" y="3496616"/>
            <a:ext cx="5109938" cy="400110"/>
          </a:xfrm>
          <a:prstGeom prst="rect">
            <a:avLst/>
          </a:prstGeom>
        </p:spPr>
        <p:txBody>
          <a:bodyPr vert="horz"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smtClean="0">
                <a:solidFill>
                  <a:schemeClr val="accent2"/>
                </a:solidFill>
                <a:latin typeface="Microsoft YaHei"/>
                <a:ea typeface="Microsoft YaHei"/>
                <a:cs typeface="Microsoft YaHei"/>
              </a:rPr>
              <a:t>模型商城</a:t>
            </a:r>
            <a:endParaRPr lang="en-US" sz="2000" dirty="0">
              <a:solidFill>
                <a:schemeClr val="accent2"/>
              </a:solidFill>
              <a:latin typeface="Microsoft YaHei"/>
              <a:ea typeface="Microsoft YaHei"/>
              <a:cs typeface="Microsoft YaHei"/>
            </a:endParaRPr>
          </a:p>
        </p:txBody>
      </p:sp>
      <p:grpSp>
        <p:nvGrpSpPr>
          <p:cNvPr id="75" name="Group 26"/>
          <p:cNvGrpSpPr/>
          <p:nvPr/>
        </p:nvGrpSpPr>
        <p:grpSpPr>
          <a:xfrm>
            <a:off x="2325276" y="3577403"/>
            <a:ext cx="316281" cy="316835"/>
            <a:chOff x="2609260" y="2989019"/>
            <a:chExt cx="475253" cy="475253"/>
          </a:xfrm>
        </p:grpSpPr>
        <p:sp>
          <p:nvSpPr>
            <p:cNvPr id="76" name="Oval 27"/>
            <p:cNvSpPr/>
            <p:nvPr/>
          </p:nvSpPr>
          <p:spPr>
            <a:xfrm>
              <a:off x="2609260" y="2989019"/>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8" name="Content Placeholder 2"/>
          <p:cNvSpPr txBox="1">
            <a:spLocks/>
          </p:cNvSpPr>
          <p:nvPr/>
        </p:nvSpPr>
        <p:spPr>
          <a:xfrm>
            <a:off x="2699792" y="5085184"/>
            <a:ext cx="5489575" cy="27699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200" dirty="0" smtClean="0">
                <a:solidFill>
                  <a:schemeClr val="bg1"/>
                </a:solidFill>
                <a:latin typeface="Microsoft YaHei"/>
                <a:ea typeface="Microsoft YaHei"/>
                <a:cs typeface="Microsoft YaHei"/>
              </a:rPr>
              <a:t>处理分析警情号码和演算出高频警情，帮助公安及时掌握警情多发类型。</a:t>
            </a:r>
            <a:endParaRPr lang="en-US" sz="1200" dirty="0">
              <a:solidFill>
                <a:schemeClr val="bg1"/>
              </a:solidFill>
              <a:latin typeface="Microsoft YaHei"/>
              <a:ea typeface="Microsoft YaHei"/>
              <a:cs typeface="Microsoft YaHei"/>
            </a:endParaRPr>
          </a:p>
        </p:txBody>
      </p:sp>
      <p:sp>
        <p:nvSpPr>
          <p:cNvPr id="79" name="Title 13"/>
          <p:cNvSpPr txBox="1">
            <a:spLocks/>
          </p:cNvSpPr>
          <p:nvPr/>
        </p:nvSpPr>
        <p:spPr>
          <a:xfrm>
            <a:off x="2684561" y="4720752"/>
            <a:ext cx="5109938" cy="400110"/>
          </a:xfrm>
          <a:prstGeom prst="rect">
            <a:avLst/>
          </a:prstGeom>
        </p:spPr>
        <p:txBody>
          <a:bodyPr vert="horz"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smtClean="0">
                <a:solidFill>
                  <a:schemeClr val="accent2"/>
                </a:solidFill>
                <a:latin typeface="Microsoft YaHei"/>
                <a:ea typeface="Microsoft YaHei"/>
                <a:cs typeface="Microsoft YaHei"/>
              </a:rPr>
              <a:t>警情工具</a:t>
            </a:r>
            <a:endParaRPr lang="en-US" sz="2000" dirty="0">
              <a:solidFill>
                <a:schemeClr val="accent2"/>
              </a:solidFill>
              <a:latin typeface="Microsoft YaHei"/>
              <a:ea typeface="Microsoft YaHei"/>
              <a:cs typeface="Microsoft YaHei"/>
            </a:endParaRPr>
          </a:p>
        </p:txBody>
      </p:sp>
      <p:grpSp>
        <p:nvGrpSpPr>
          <p:cNvPr id="80" name="Group 26"/>
          <p:cNvGrpSpPr/>
          <p:nvPr/>
        </p:nvGrpSpPr>
        <p:grpSpPr>
          <a:xfrm>
            <a:off x="2325276" y="4801539"/>
            <a:ext cx="316281" cy="316835"/>
            <a:chOff x="2609260" y="2989019"/>
            <a:chExt cx="475253" cy="475253"/>
          </a:xfrm>
        </p:grpSpPr>
        <p:sp>
          <p:nvSpPr>
            <p:cNvPr id="81" name="Oval 27"/>
            <p:cNvSpPr/>
            <p:nvPr/>
          </p:nvSpPr>
          <p:spPr>
            <a:xfrm>
              <a:off x="2609260" y="2989019"/>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28"/>
            <p:cNvSpPr>
              <a:spLocks/>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7200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p:cTn id="18" dur="500" fill="hold"/>
                                        <p:tgtEl>
                                          <p:spTgt spid="69"/>
                                        </p:tgtEl>
                                        <p:attrNameLst>
                                          <p:attrName>ppt_w</p:attrName>
                                        </p:attrNameLst>
                                      </p:cBhvr>
                                      <p:tavLst>
                                        <p:tav tm="0">
                                          <p:val>
                                            <p:fltVal val="0"/>
                                          </p:val>
                                        </p:tav>
                                        <p:tav tm="100000">
                                          <p:val>
                                            <p:strVal val="#ppt_w"/>
                                          </p:val>
                                        </p:tav>
                                      </p:tavLst>
                                    </p:anim>
                                    <p:anim calcmode="lin" valueType="num">
                                      <p:cBhvr>
                                        <p:cTn id="19" dur="500" fill="hold"/>
                                        <p:tgtEl>
                                          <p:spTgt spid="69"/>
                                        </p:tgtEl>
                                        <p:attrNameLst>
                                          <p:attrName>ppt_h</p:attrName>
                                        </p:attrNameLst>
                                      </p:cBhvr>
                                      <p:tavLst>
                                        <p:tav tm="0">
                                          <p:val>
                                            <p:fltVal val="0"/>
                                          </p:val>
                                        </p:tav>
                                        <p:tav tm="100000">
                                          <p:val>
                                            <p:strVal val="#ppt_h"/>
                                          </p:val>
                                        </p:tav>
                                      </p:tavLst>
                                    </p:anim>
                                    <p:animEffect transition="in" filter="fade">
                                      <p:cBhvr>
                                        <p:cTn id="20" dur="500"/>
                                        <p:tgtEl>
                                          <p:spTgt spid="69"/>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7">
                                            <p:txEl>
                                              <p:pRg st="0" end="0"/>
                                            </p:txEl>
                                          </p:spTgt>
                                        </p:tgtEl>
                                        <p:attrNameLst>
                                          <p:attrName>style.visibility</p:attrName>
                                        </p:attrNameLst>
                                      </p:cBhvr>
                                      <p:to>
                                        <p:strVal val="visible"/>
                                      </p:to>
                                    </p:set>
                                    <p:animEffect transition="in" filter="fade">
                                      <p:cBhvr>
                                        <p:cTn id="28" dur="500"/>
                                        <p:tgtEl>
                                          <p:spTgt spid="67">
                                            <p:txEl>
                                              <p:pRg st="0" end="0"/>
                                            </p:txEl>
                                          </p:spTgt>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73">
                                            <p:txEl>
                                              <p:pRg st="0" end="0"/>
                                            </p:txEl>
                                          </p:spTgt>
                                        </p:tgtEl>
                                        <p:attrNameLst>
                                          <p:attrName>style.visibility</p:attrName>
                                        </p:attrNameLst>
                                      </p:cBhvr>
                                      <p:to>
                                        <p:strVal val="visible"/>
                                      </p:to>
                                    </p:set>
                                    <p:animEffect transition="in" filter="fade">
                                      <p:cBhvr>
                                        <p:cTn id="42" dur="500"/>
                                        <p:tgtEl>
                                          <p:spTgt spid="73">
                                            <p:txEl>
                                              <p:pRg st="0" end="0"/>
                                            </p:txEl>
                                          </p:spTgt>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Effect transition="in" filter="fade">
                                      <p:cBhvr>
                                        <p:cTn id="48" dur="500"/>
                                        <p:tgtEl>
                                          <p:spTgt spid="8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78">
                                            <p:txEl>
                                              <p:pRg st="0" end="0"/>
                                            </p:txEl>
                                          </p:spTgt>
                                        </p:tgtEl>
                                        <p:attrNameLst>
                                          <p:attrName>style.visibility</p:attrName>
                                        </p:attrNameLst>
                                      </p:cBhvr>
                                      <p:to>
                                        <p:strVal val="visible"/>
                                      </p:to>
                                    </p:set>
                                    <p:animEffect transition="in" filter="fade">
                                      <p:cBhvr>
                                        <p:cTn id="56" dur="500"/>
                                        <p:tgtEl>
                                          <p:spTgt spid="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68" grpId="0"/>
      <p:bldP spid="9" grpId="0"/>
      <p:bldP spid="11" grpId="0"/>
      <p:bldP spid="73" grpId="0" build="p"/>
      <p:bldP spid="74" grpId="0"/>
      <p:bldP spid="78" grpId="0" build="p"/>
      <p:bldP spid="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2"/>
          <p:cNvGraphicFramePr/>
          <p:nvPr>
            <p:extLst>
              <p:ext uri="{D42A27DB-BD31-4B8C-83A1-F6EECF244321}">
                <p14:modId xmlns:p14="http://schemas.microsoft.com/office/powerpoint/2010/main" val="1754943815"/>
              </p:ext>
            </p:extLst>
          </p:nvPr>
        </p:nvGraphicFramePr>
        <p:xfrm>
          <a:off x="1043608" y="2492896"/>
          <a:ext cx="2200215" cy="2274633"/>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2149150" y="1445870"/>
            <a:ext cx="5109935" cy="53321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600" b="1" dirty="0">
                <a:solidFill>
                  <a:schemeClr val="accent2"/>
                </a:solidFill>
                <a:latin typeface="Arial"/>
                <a:cs typeface="Arial"/>
              </a:rPr>
              <a:t>Completed modules</a:t>
            </a:r>
          </a:p>
        </p:txBody>
      </p:sp>
      <p:sp>
        <p:nvSpPr>
          <p:cNvPr id="6" name="Title 13"/>
          <p:cNvSpPr>
            <a:spLocks noGrp="1"/>
          </p:cNvSpPr>
          <p:nvPr>
            <p:ph type="title"/>
          </p:nvPr>
        </p:nvSpPr>
        <p:spPr>
          <a:xfrm>
            <a:off x="2195736" y="908720"/>
            <a:ext cx="4248472" cy="682757"/>
          </a:xfrm>
        </p:spPr>
        <p:txBody>
          <a:bodyPr>
            <a:normAutofit/>
          </a:bodyPr>
          <a:lstStyle/>
          <a:p>
            <a:r>
              <a:rPr lang="zh-CN" altLang="en-US" sz="2800" b="1" dirty="0" smtClean="0">
                <a:solidFill>
                  <a:schemeClr val="tx2"/>
                </a:solidFill>
                <a:latin typeface="Microsoft YaHei"/>
                <a:ea typeface="Microsoft YaHei"/>
                <a:cs typeface="Microsoft YaHei"/>
              </a:rPr>
              <a:t>已完成的模块</a:t>
            </a:r>
            <a:endParaRPr lang="en-US" sz="2800" b="1" dirty="0">
              <a:solidFill>
                <a:schemeClr val="tx2"/>
              </a:solidFill>
              <a:latin typeface="Microsoft YaHei"/>
              <a:ea typeface="Microsoft YaHei"/>
              <a:cs typeface="Microsoft YaHei"/>
            </a:endParaRPr>
          </a:p>
        </p:txBody>
      </p:sp>
      <p:grpSp>
        <p:nvGrpSpPr>
          <p:cNvPr id="7" name="Group 5"/>
          <p:cNvGrpSpPr/>
          <p:nvPr/>
        </p:nvGrpSpPr>
        <p:grpSpPr>
          <a:xfrm>
            <a:off x="0" y="1219617"/>
            <a:ext cx="2094778" cy="60962"/>
            <a:chOff x="2055030" y="1463669"/>
            <a:chExt cx="2304256" cy="544908"/>
          </a:xfrm>
        </p:grpSpPr>
        <p:sp>
          <p:nvSpPr>
            <p:cNvPr id="8" name="Rectangle 6"/>
            <p:cNvSpPr/>
            <p:nvPr/>
          </p:nvSpPr>
          <p:spPr>
            <a:xfrm>
              <a:off x="2055030" y="1463670"/>
              <a:ext cx="576064" cy="544907"/>
            </a:xfrm>
            <a:prstGeom prst="rect">
              <a:avLst/>
            </a:prstGeom>
            <a:solidFill>
              <a:srgbClr val="0A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2" name="Flowchart: Off-page Connector 9"/>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smtClean="0">
                <a:latin typeface="Microsoft YaHei"/>
                <a:ea typeface="Microsoft YaHei"/>
                <a:cs typeface="Microsoft YaHei"/>
              </a:rPr>
              <a:t>03</a:t>
            </a:r>
            <a:endParaRPr lang="en-US" sz="800" b="1" dirty="0">
              <a:latin typeface="Microsoft YaHei"/>
              <a:ea typeface="Microsoft YaHei"/>
              <a:cs typeface="Microsoft YaHei"/>
            </a:endParaRPr>
          </a:p>
        </p:txBody>
      </p:sp>
      <p:sp>
        <p:nvSpPr>
          <p:cNvPr id="13" name="TextBox 26"/>
          <p:cNvSpPr txBox="1"/>
          <p:nvPr/>
        </p:nvSpPr>
        <p:spPr>
          <a:xfrm>
            <a:off x="755576" y="5229200"/>
            <a:ext cx="3240360" cy="431331"/>
          </a:xfrm>
          <a:prstGeom prst="rect">
            <a:avLst/>
          </a:prstGeom>
          <a:noFill/>
        </p:spPr>
        <p:txBody>
          <a:bodyPr wrap="square" rIns="144000" bIns="36000" numCol="1" spcCol="360000" rtlCol="0">
            <a:spAutoFit/>
          </a:bodyPr>
          <a:lstStyle/>
          <a:p>
            <a:pPr>
              <a:lnSpc>
                <a:spcPct val="150000"/>
              </a:lnSpc>
            </a:pPr>
            <a:r>
              <a:rPr lang="zh-CN" altLang="en-US" sz="1600" dirty="0" smtClean="0">
                <a:solidFill>
                  <a:srgbClr val="4D4D4D"/>
                </a:solidFill>
                <a:latin typeface="Microsoft YaHei"/>
                <a:ea typeface="Microsoft YaHei"/>
                <a:cs typeface="Microsoft YaHei"/>
              </a:rPr>
              <a:t>截止目前已完成智推项目占</a:t>
            </a:r>
            <a:r>
              <a:rPr lang="en-US" altLang="zh-CN" sz="1600" dirty="0" smtClean="0">
                <a:solidFill>
                  <a:srgbClr val="4D4D4D"/>
                </a:solidFill>
                <a:latin typeface="Microsoft YaHei"/>
                <a:ea typeface="Microsoft YaHei"/>
                <a:cs typeface="Microsoft YaHei"/>
              </a:rPr>
              <a:t>58%</a:t>
            </a:r>
            <a:endParaRPr lang="zh-CN" altLang="zh-CN" sz="1600" dirty="0">
              <a:solidFill>
                <a:srgbClr val="4D4D4D"/>
              </a:solidFill>
              <a:latin typeface="Microsoft YaHei"/>
              <a:ea typeface="Microsoft YaHei"/>
              <a:cs typeface="Microsoft YaHei"/>
            </a:endParaRPr>
          </a:p>
        </p:txBody>
      </p:sp>
      <p:graphicFrame>
        <p:nvGraphicFramePr>
          <p:cNvPr id="14" name="Diagram 7"/>
          <p:cNvGraphicFramePr/>
          <p:nvPr>
            <p:extLst>
              <p:ext uri="{D42A27DB-BD31-4B8C-83A1-F6EECF244321}">
                <p14:modId xmlns:p14="http://schemas.microsoft.com/office/powerpoint/2010/main" val="2941232094"/>
              </p:ext>
            </p:extLst>
          </p:nvPr>
        </p:nvGraphicFramePr>
        <p:xfrm>
          <a:off x="5436096" y="2459686"/>
          <a:ext cx="2736304" cy="255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26"/>
          <p:cNvSpPr txBox="1"/>
          <p:nvPr/>
        </p:nvSpPr>
        <p:spPr>
          <a:xfrm>
            <a:off x="4644008" y="5229200"/>
            <a:ext cx="4032448" cy="431331"/>
          </a:xfrm>
          <a:prstGeom prst="rect">
            <a:avLst/>
          </a:prstGeom>
          <a:noFill/>
        </p:spPr>
        <p:txBody>
          <a:bodyPr wrap="square" rIns="144000" bIns="36000" numCol="1" spcCol="360000" rtlCol="0">
            <a:spAutoFit/>
          </a:bodyPr>
          <a:lstStyle/>
          <a:p>
            <a:pPr>
              <a:lnSpc>
                <a:spcPct val="150000"/>
              </a:lnSpc>
            </a:pPr>
            <a:r>
              <a:rPr lang="zh-CN" altLang="en-US" sz="1600" dirty="0" smtClean="0">
                <a:solidFill>
                  <a:srgbClr val="4D4D4D"/>
                </a:solidFill>
                <a:latin typeface="Microsoft YaHei"/>
                <a:ea typeface="Microsoft YaHei"/>
                <a:cs typeface="Microsoft YaHei"/>
              </a:rPr>
              <a:t>进行中的有标签工厂和智能推荐两大模块</a:t>
            </a:r>
            <a:endParaRPr lang="zh-CN" altLang="zh-CN" sz="1600" dirty="0">
              <a:solidFill>
                <a:srgbClr val="4D4D4D"/>
              </a:solidFill>
              <a:latin typeface="Microsoft YaHei"/>
              <a:ea typeface="Microsoft YaHei"/>
              <a:cs typeface="Microsoft YaHei"/>
            </a:endParaRPr>
          </a:p>
        </p:txBody>
      </p:sp>
    </p:spTree>
    <p:extLst>
      <p:ext uri="{BB962C8B-B14F-4D97-AF65-F5344CB8AC3E}">
        <p14:creationId xmlns:p14="http://schemas.microsoft.com/office/powerpoint/2010/main" val="24201816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5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14">
                                            <p:graphicEl>
                                              <a:dgm id="{F7A27FC4-B8D6-4E05-B781-45BFA4ECCBE1}"/>
                                            </p:graphicEl>
                                          </p:spTgt>
                                        </p:tgtEl>
                                        <p:attrNameLst>
                                          <p:attrName>style.visibility</p:attrName>
                                        </p:attrNameLst>
                                      </p:cBhvr>
                                      <p:to>
                                        <p:strVal val="visible"/>
                                      </p:to>
                                    </p:set>
                                    <p:anim calcmode="lin" valueType="num">
                                      <p:cBhvr>
                                        <p:cTn id="27" dur="500" fill="hold"/>
                                        <p:tgtEl>
                                          <p:spTgt spid="14">
                                            <p:graphicEl>
                                              <a:dgm id="{F7A27FC4-B8D6-4E05-B781-45BFA4ECCBE1}"/>
                                            </p:graphicEl>
                                          </p:spTgt>
                                        </p:tgtEl>
                                        <p:attrNameLst>
                                          <p:attrName>ppt_w</p:attrName>
                                        </p:attrNameLst>
                                      </p:cBhvr>
                                      <p:tavLst>
                                        <p:tav tm="0">
                                          <p:val>
                                            <p:fltVal val="0"/>
                                          </p:val>
                                        </p:tav>
                                        <p:tav tm="100000">
                                          <p:val>
                                            <p:strVal val="#ppt_w"/>
                                          </p:val>
                                        </p:tav>
                                      </p:tavLst>
                                    </p:anim>
                                    <p:anim calcmode="lin" valueType="num">
                                      <p:cBhvr>
                                        <p:cTn id="28" dur="500" fill="hold"/>
                                        <p:tgtEl>
                                          <p:spTgt spid="14">
                                            <p:graphicEl>
                                              <a:dgm id="{F7A27FC4-B8D6-4E05-B781-45BFA4ECCBE1}"/>
                                            </p:graphicEl>
                                          </p:spTgt>
                                        </p:tgtEl>
                                        <p:attrNameLst>
                                          <p:attrName>ppt_h</p:attrName>
                                        </p:attrNameLst>
                                      </p:cBhvr>
                                      <p:tavLst>
                                        <p:tav tm="0">
                                          <p:val>
                                            <p:fltVal val="0"/>
                                          </p:val>
                                        </p:tav>
                                        <p:tav tm="100000">
                                          <p:val>
                                            <p:strVal val="#ppt_h"/>
                                          </p:val>
                                        </p:tav>
                                      </p:tavLst>
                                    </p:anim>
                                    <p:animEffect transition="in" filter="fade">
                                      <p:cBhvr>
                                        <p:cTn id="29" dur="500"/>
                                        <p:tgtEl>
                                          <p:spTgt spid="14">
                                            <p:graphicEl>
                                              <a:dgm id="{F7A27FC4-B8D6-4E05-B781-45BFA4ECCBE1}"/>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graphicEl>
                                              <a:dgm id="{571C1667-74E2-4E8D-8249-B4E761F0F1AE}"/>
                                            </p:graphicEl>
                                          </p:spTgt>
                                        </p:tgtEl>
                                        <p:attrNameLst>
                                          <p:attrName>style.visibility</p:attrName>
                                        </p:attrNameLst>
                                      </p:cBhvr>
                                      <p:to>
                                        <p:strVal val="visible"/>
                                      </p:to>
                                    </p:set>
                                    <p:anim calcmode="lin" valueType="num">
                                      <p:cBhvr>
                                        <p:cTn id="32" dur="500" fill="hold"/>
                                        <p:tgtEl>
                                          <p:spTgt spid="14">
                                            <p:graphicEl>
                                              <a:dgm id="{571C1667-74E2-4E8D-8249-B4E761F0F1AE}"/>
                                            </p:graphicEl>
                                          </p:spTgt>
                                        </p:tgtEl>
                                        <p:attrNameLst>
                                          <p:attrName>ppt_w</p:attrName>
                                        </p:attrNameLst>
                                      </p:cBhvr>
                                      <p:tavLst>
                                        <p:tav tm="0">
                                          <p:val>
                                            <p:fltVal val="0"/>
                                          </p:val>
                                        </p:tav>
                                        <p:tav tm="100000">
                                          <p:val>
                                            <p:strVal val="#ppt_w"/>
                                          </p:val>
                                        </p:tav>
                                      </p:tavLst>
                                    </p:anim>
                                    <p:anim calcmode="lin" valueType="num">
                                      <p:cBhvr>
                                        <p:cTn id="33" dur="500" fill="hold"/>
                                        <p:tgtEl>
                                          <p:spTgt spid="14">
                                            <p:graphicEl>
                                              <a:dgm id="{571C1667-74E2-4E8D-8249-B4E761F0F1AE}"/>
                                            </p:graphicEl>
                                          </p:spTgt>
                                        </p:tgtEl>
                                        <p:attrNameLst>
                                          <p:attrName>ppt_h</p:attrName>
                                        </p:attrNameLst>
                                      </p:cBhvr>
                                      <p:tavLst>
                                        <p:tav tm="0">
                                          <p:val>
                                            <p:fltVal val="0"/>
                                          </p:val>
                                        </p:tav>
                                        <p:tav tm="100000">
                                          <p:val>
                                            <p:strVal val="#ppt_h"/>
                                          </p:val>
                                        </p:tav>
                                      </p:tavLst>
                                    </p:anim>
                                    <p:animEffect transition="in" filter="fade">
                                      <p:cBhvr>
                                        <p:cTn id="34" dur="500"/>
                                        <p:tgtEl>
                                          <p:spTgt spid="14">
                                            <p:graphicEl>
                                              <a:dgm id="{571C1667-74E2-4E8D-8249-B4E761F0F1AE}"/>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graphicEl>
                                              <a:dgm id="{C7E3621A-60EB-45DA-B405-5D6087090EB3}"/>
                                            </p:graphicEl>
                                          </p:spTgt>
                                        </p:tgtEl>
                                        <p:attrNameLst>
                                          <p:attrName>style.visibility</p:attrName>
                                        </p:attrNameLst>
                                      </p:cBhvr>
                                      <p:to>
                                        <p:strVal val="visible"/>
                                      </p:to>
                                    </p:set>
                                    <p:anim calcmode="lin" valueType="num">
                                      <p:cBhvr>
                                        <p:cTn id="37" dur="500" fill="hold"/>
                                        <p:tgtEl>
                                          <p:spTgt spid="14">
                                            <p:graphicEl>
                                              <a:dgm id="{C7E3621A-60EB-45DA-B405-5D6087090EB3}"/>
                                            </p:graphicEl>
                                          </p:spTgt>
                                        </p:tgtEl>
                                        <p:attrNameLst>
                                          <p:attrName>ppt_w</p:attrName>
                                        </p:attrNameLst>
                                      </p:cBhvr>
                                      <p:tavLst>
                                        <p:tav tm="0">
                                          <p:val>
                                            <p:fltVal val="0"/>
                                          </p:val>
                                        </p:tav>
                                        <p:tav tm="100000">
                                          <p:val>
                                            <p:strVal val="#ppt_w"/>
                                          </p:val>
                                        </p:tav>
                                      </p:tavLst>
                                    </p:anim>
                                    <p:anim calcmode="lin" valueType="num">
                                      <p:cBhvr>
                                        <p:cTn id="38" dur="500" fill="hold"/>
                                        <p:tgtEl>
                                          <p:spTgt spid="14">
                                            <p:graphicEl>
                                              <a:dgm id="{C7E3621A-60EB-45DA-B405-5D6087090EB3}"/>
                                            </p:graphicEl>
                                          </p:spTgt>
                                        </p:tgtEl>
                                        <p:attrNameLst>
                                          <p:attrName>ppt_h</p:attrName>
                                        </p:attrNameLst>
                                      </p:cBhvr>
                                      <p:tavLst>
                                        <p:tav tm="0">
                                          <p:val>
                                            <p:fltVal val="0"/>
                                          </p:val>
                                        </p:tav>
                                        <p:tav tm="100000">
                                          <p:val>
                                            <p:strVal val="#ppt_h"/>
                                          </p:val>
                                        </p:tav>
                                      </p:tavLst>
                                    </p:anim>
                                    <p:animEffect transition="in" filter="fade">
                                      <p:cBhvr>
                                        <p:cTn id="39" dur="500"/>
                                        <p:tgtEl>
                                          <p:spTgt spid="14">
                                            <p:graphicEl>
                                              <a:dgm id="{C7E3621A-60EB-45DA-B405-5D6087090EB3}"/>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graphicEl>
                                              <a:dgm id="{B1C00099-F839-4B88-A75C-DBB4B9ADCF51}"/>
                                            </p:graphicEl>
                                          </p:spTgt>
                                        </p:tgtEl>
                                        <p:attrNameLst>
                                          <p:attrName>style.visibility</p:attrName>
                                        </p:attrNameLst>
                                      </p:cBhvr>
                                      <p:to>
                                        <p:strVal val="visible"/>
                                      </p:to>
                                    </p:set>
                                    <p:anim calcmode="lin" valueType="num">
                                      <p:cBhvr>
                                        <p:cTn id="42" dur="500" fill="hold"/>
                                        <p:tgtEl>
                                          <p:spTgt spid="14">
                                            <p:graphicEl>
                                              <a:dgm id="{B1C00099-F839-4B88-A75C-DBB4B9ADCF51}"/>
                                            </p:graphicEl>
                                          </p:spTgt>
                                        </p:tgtEl>
                                        <p:attrNameLst>
                                          <p:attrName>ppt_w</p:attrName>
                                        </p:attrNameLst>
                                      </p:cBhvr>
                                      <p:tavLst>
                                        <p:tav tm="0">
                                          <p:val>
                                            <p:fltVal val="0"/>
                                          </p:val>
                                        </p:tav>
                                        <p:tav tm="100000">
                                          <p:val>
                                            <p:strVal val="#ppt_w"/>
                                          </p:val>
                                        </p:tav>
                                      </p:tavLst>
                                    </p:anim>
                                    <p:anim calcmode="lin" valueType="num">
                                      <p:cBhvr>
                                        <p:cTn id="43" dur="500" fill="hold"/>
                                        <p:tgtEl>
                                          <p:spTgt spid="14">
                                            <p:graphicEl>
                                              <a:dgm id="{B1C00099-F839-4B88-A75C-DBB4B9ADCF51}"/>
                                            </p:graphicEl>
                                          </p:spTgt>
                                        </p:tgtEl>
                                        <p:attrNameLst>
                                          <p:attrName>ppt_h</p:attrName>
                                        </p:attrNameLst>
                                      </p:cBhvr>
                                      <p:tavLst>
                                        <p:tav tm="0">
                                          <p:val>
                                            <p:fltVal val="0"/>
                                          </p:val>
                                        </p:tav>
                                        <p:tav tm="100000">
                                          <p:val>
                                            <p:strVal val="#ppt_h"/>
                                          </p:val>
                                        </p:tav>
                                      </p:tavLst>
                                    </p:anim>
                                    <p:animEffect transition="in" filter="fade">
                                      <p:cBhvr>
                                        <p:cTn id="44" dur="500"/>
                                        <p:tgtEl>
                                          <p:spTgt spid="14">
                                            <p:graphicEl>
                                              <a:dgm id="{B1C00099-F839-4B88-A75C-DBB4B9ADCF51}"/>
                                            </p:graphicEl>
                                          </p:spTgt>
                                        </p:tgtEl>
                                      </p:cBhvr>
                                    </p:animEffect>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13" grpId="0"/>
      <p:bldGraphic spid="14" grpId="0">
        <p:bldSub>
          <a:bldDgm bld="one"/>
        </p:bldSub>
      </p:bldGraphic>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数据云池</a:t>
            </a:r>
            <a:endParaRPr lang="en-US" sz="3600" dirty="0">
              <a:latin typeface="Microsoft YaHei"/>
              <a:ea typeface="Microsoft YaHei"/>
              <a:cs typeface="Microsoft YaHei"/>
            </a:endParaRPr>
          </a:p>
        </p:txBody>
      </p:sp>
      <p:sp>
        <p:nvSpPr>
          <p:cNvPr id="13"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14" name="TextBox 26"/>
          <p:cNvSpPr txBox="1"/>
          <p:nvPr/>
        </p:nvSpPr>
        <p:spPr>
          <a:xfrm>
            <a:off x="539552" y="1412776"/>
            <a:ext cx="8136904" cy="845804"/>
          </a:xfrm>
          <a:prstGeom prst="rect">
            <a:avLst/>
          </a:prstGeom>
          <a:noFill/>
        </p:spPr>
        <p:txBody>
          <a:bodyPr wrap="square" rIns="144000" bIns="36000" numCol="1" spcCol="360000" rtlCol="0">
            <a:spAutoFit/>
          </a:bodyPr>
          <a:lstStyle/>
          <a:p>
            <a:pPr>
              <a:lnSpc>
                <a:spcPct val="140000"/>
              </a:lnSpc>
            </a:pPr>
            <a:r>
              <a:rPr lang="en-US" altLang="zh-CN" sz="1200" dirty="0" smtClean="0">
                <a:solidFill>
                  <a:srgbClr val="4D4D4D"/>
                </a:solidFill>
                <a:latin typeface="Microsoft YaHei"/>
                <a:ea typeface="Microsoft YaHei"/>
                <a:cs typeface="Microsoft YaHei"/>
              </a:rPr>
              <a:t>       </a:t>
            </a:r>
            <a:r>
              <a:rPr lang="zh-CN" altLang="zh-CN" sz="1200" dirty="0" smtClean="0">
                <a:solidFill>
                  <a:srgbClr val="4D4D4D"/>
                </a:solidFill>
                <a:latin typeface="Microsoft YaHei"/>
                <a:ea typeface="Microsoft YaHei"/>
                <a:cs typeface="Microsoft YaHei"/>
              </a:rPr>
              <a:t>数据云池是展示和管理大数据信息资源服务平台中所有数据资源关键属性信息的系统。根据数据责任部门、来源系统、更新情况等多个纬度对数据进行管理分类，方便快速的定位数据的状态及使用情况，实现数据资源目录标准化、可视化的统一管理。</a:t>
            </a: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目前数据总量</a:t>
            </a:r>
            <a:r>
              <a:rPr lang="zh-CN" altLang="en-US" sz="1200" dirty="0">
                <a:solidFill>
                  <a:srgbClr val="4D4D4D"/>
                </a:solidFill>
                <a:latin typeface="Microsoft YaHei"/>
                <a:ea typeface="Microsoft YaHei"/>
                <a:cs typeface="Microsoft YaHei"/>
              </a:rPr>
              <a:t>：六千九百</a:t>
            </a:r>
            <a:r>
              <a:rPr lang="zh-CN" altLang="en-US" sz="1200" dirty="0" smtClean="0">
                <a:solidFill>
                  <a:srgbClr val="4D4D4D"/>
                </a:solidFill>
                <a:latin typeface="Microsoft YaHei"/>
                <a:ea typeface="Microsoft YaHei"/>
                <a:cs typeface="Microsoft YaHei"/>
              </a:rPr>
              <a:t>多万条，分类</a:t>
            </a:r>
            <a:r>
              <a:rPr lang="en-US" altLang="zh-CN" sz="1200" dirty="0" smtClean="0">
                <a:solidFill>
                  <a:srgbClr val="4D4D4D"/>
                </a:solidFill>
                <a:latin typeface="Microsoft YaHei"/>
                <a:ea typeface="Microsoft YaHei"/>
                <a:cs typeface="Microsoft YaHei"/>
              </a:rPr>
              <a:t>6</a:t>
            </a:r>
            <a:r>
              <a:rPr lang="zh-CN" altLang="en-US" sz="1200" dirty="0" smtClean="0">
                <a:solidFill>
                  <a:srgbClr val="4D4D4D"/>
                </a:solidFill>
                <a:latin typeface="Microsoft YaHei"/>
                <a:ea typeface="Microsoft YaHei"/>
                <a:cs typeface="Microsoft YaHei"/>
              </a:rPr>
              <a:t>各，种类</a:t>
            </a:r>
            <a:r>
              <a:rPr lang="en-US" altLang="zh-CN" sz="1200" dirty="0" smtClean="0">
                <a:solidFill>
                  <a:srgbClr val="4D4D4D"/>
                </a:solidFill>
                <a:latin typeface="Microsoft YaHei"/>
                <a:ea typeface="Microsoft YaHei"/>
                <a:cs typeface="Microsoft YaHei"/>
              </a:rPr>
              <a:t>26</a:t>
            </a:r>
            <a:r>
              <a:rPr lang="zh-CN" altLang="en-US" sz="1200" dirty="0" smtClean="0">
                <a:solidFill>
                  <a:srgbClr val="4D4D4D"/>
                </a:solidFill>
                <a:latin typeface="Microsoft YaHei"/>
                <a:ea typeface="Microsoft YaHei"/>
                <a:cs typeface="Microsoft YaHei"/>
              </a:rPr>
              <a:t>个。</a:t>
            </a:r>
            <a:endParaRPr lang="zh-CN" altLang="zh-CN" sz="1200" dirty="0">
              <a:solidFill>
                <a:srgbClr val="4D4D4D"/>
              </a:solidFill>
              <a:latin typeface="Microsoft YaHei"/>
              <a:ea typeface="Microsoft YaHei"/>
              <a:cs typeface="Microsoft YaHei"/>
            </a:endParaRPr>
          </a:p>
        </p:txBody>
      </p:sp>
      <p:sp>
        <p:nvSpPr>
          <p:cNvPr id="15" name="TextBox 26"/>
          <p:cNvSpPr txBox="1"/>
          <p:nvPr/>
        </p:nvSpPr>
        <p:spPr>
          <a:xfrm>
            <a:off x="539552" y="2348880"/>
            <a:ext cx="8136904" cy="328739"/>
          </a:xfrm>
          <a:prstGeom prst="rect">
            <a:avLst/>
          </a:prstGeom>
          <a:noFill/>
        </p:spPr>
        <p:txBody>
          <a:bodyPr wrap="square" rIns="144000" bIns="36000" numCol="1" spcCol="360000" rtlCol="0">
            <a:spAutoFit/>
          </a:bodyPr>
          <a:lstStyle/>
          <a:p>
            <a:pPr>
              <a:lnSpc>
                <a:spcPct val="140000"/>
              </a:lnSpc>
            </a:pP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数据统计：三种展现形式，分别是地图统计</a:t>
            </a:r>
            <a:r>
              <a:rPr lang="en-US" altLang="zh-CN" sz="1200" dirty="0" smtClean="0">
                <a:solidFill>
                  <a:srgbClr val="4D4D4D"/>
                </a:solidFill>
                <a:latin typeface="Microsoft YaHei"/>
                <a:ea typeface="Microsoft YaHei"/>
                <a:cs typeface="Microsoft YaHei"/>
              </a:rPr>
              <a:t>/</a:t>
            </a:r>
            <a:r>
              <a:rPr lang="en-US" altLang="zh-CN" sz="1200" dirty="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数据可视化统计／数据目录列表</a:t>
            </a:r>
            <a:endParaRPr lang="zh-CN" altLang="zh-CN" sz="1200" dirty="0">
              <a:solidFill>
                <a:srgbClr val="4D4D4D"/>
              </a:solidFill>
              <a:latin typeface="Microsoft YaHei"/>
              <a:ea typeface="Microsoft YaHei"/>
              <a:cs typeface="Microsoft YaHei"/>
            </a:endParaRPr>
          </a:p>
        </p:txBody>
      </p:sp>
      <p:pic>
        <p:nvPicPr>
          <p:cNvPr id="16" name="图片 1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617" y="2924944"/>
            <a:ext cx="4527434" cy="3061200"/>
          </a:xfrm>
          <a:prstGeom prst="rect">
            <a:avLst/>
          </a:prstGeom>
          <a:noFill/>
          <a:ln>
            <a:noFill/>
          </a:ln>
        </p:spPr>
      </p:pic>
      <p:pic>
        <p:nvPicPr>
          <p:cNvPr id="18" name="图片 1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9768" y="3143216"/>
            <a:ext cx="4870851" cy="3088589"/>
          </a:xfrm>
          <a:prstGeom prst="rect">
            <a:avLst/>
          </a:prstGeom>
          <a:noFill/>
          <a:ln>
            <a:noFill/>
          </a:ln>
        </p:spPr>
      </p:pic>
      <p:pic>
        <p:nvPicPr>
          <p:cNvPr id="20" name="图片 19"/>
          <p:cNvPicPr>
            <a:picLocks noChangeAspect="1"/>
          </p:cNvPicPr>
          <p:nvPr/>
        </p:nvPicPr>
        <p:blipFill>
          <a:blip r:embed="rId5"/>
          <a:stretch>
            <a:fillRect/>
          </a:stretch>
        </p:blipFill>
        <p:spPr>
          <a:xfrm>
            <a:off x="3597920" y="3366472"/>
            <a:ext cx="4790504" cy="3168352"/>
          </a:xfrm>
          <a:prstGeom prst="rect">
            <a:avLst/>
          </a:prstGeom>
        </p:spPr>
      </p:pic>
    </p:spTree>
    <p:extLst>
      <p:ext uri="{BB962C8B-B14F-4D97-AF65-F5344CB8AC3E}">
        <p14:creationId xmlns:p14="http://schemas.microsoft.com/office/powerpoint/2010/main" val="15299873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heckerboard(across)">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heckerboard(across)">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heckerboard(across)">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数据云池</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6" name="TextBox 26"/>
          <p:cNvSpPr txBox="1"/>
          <p:nvPr/>
        </p:nvSpPr>
        <p:spPr>
          <a:xfrm>
            <a:off x="539552" y="1412776"/>
            <a:ext cx="8136904" cy="328739"/>
          </a:xfrm>
          <a:prstGeom prst="rect">
            <a:avLst/>
          </a:prstGeom>
          <a:noFill/>
        </p:spPr>
        <p:txBody>
          <a:bodyPr wrap="square" rIns="144000" bIns="36000" numCol="1" spcCol="360000" rtlCol="0">
            <a:spAutoFit/>
          </a:bodyPr>
          <a:lstStyle/>
          <a:p>
            <a:pPr>
              <a:lnSpc>
                <a:spcPct val="140000"/>
              </a:lnSpc>
            </a:pP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数据监测：</a:t>
            </a:r>
            <a:r>
              <a:rPr lang="zh-CN" altLang="zh-CN" sz="1200" dirty="0"/>
              <a:t>以曲线图方式分别展示更新要求监测以及数据对象监测内容。 </a:t>
            </a:r>
            <a:endParaRPr lang="zh-CN" altLang="zh-CN" sz="1200" dirty="0">
              <a:solidFill>
                <a:srgbClr val="4D4D4D"/>
              </a:solidFill>
              <a:latin typeface="Microsoft YaHei"/>
              <a:ea typeface="Microsoft YaHei"/>
              <a:cs typeface="Microsoft YaHei"/>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6750" y="2204864"/>
            <a:ext cx="5270500" cy="3016250"/>
          </a:xfrm>
          <a:prstGeom prst="rect">
            <a:avLst/>
          </a:prstGeom>
          <a:noFill/>
          <a:ln>
            <a:noFill/>
          </a:ln>
        </p:spPr>
      </p:pic>
    </p:spTree>
    <p:extLst>
      <p:ext uri="{BB962C8B-B14F-4D97-AF65-F5344CB8AC3E}">
        <p14:creationId xmlns:p14="http://schemas.microsoft.com/office/powerpoint/2010/main" val="985121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a:spLocks noGrp="1"/>
          </p:cNvSpPr>
          <p:nvPr>
            <p:ph type="title"/>
          </p:nvPr>
        </p:nvSpPr>
        <p:spPr>
          <a:xfrm>
            <a:off x="457200" y="274639"/>
            <a:ext cx="8229600" cy="1143000"/>
          </a:xfrm>
        </p:spPr>
        <p:txBody>
          <a:bodyPr>
            <a:normAutofit/>
          </a:bodyPr>
          <a:lstStyle/>
          <a:p>
            <a:r>
              <a:rPr lang="zh-CN" altLang="en-US" sz="3600" dirty="0" smtClean="0">
                <a:latin typeface="Microsoft YaHei"/>
                <a:ea typeface="Microsoft YaHei"/>
                <a:cs typeface="Microsoft YaHei"/>
              </a:rPr>
              <a:t>模型商城</a:t>
            </a:r>
            <a:endParaRPr lang="en-US" sz="3600" dirty="0">
              <a:latin typeface="Microsoft YaHei"/>
              <a:ea typeface="Microsoft YaHei"/>
              <a:cs typeface="Microsoft YaHei"/>
            </a:endParaRPr>
          </a:p>
        </p:txBody>
      </p:sp>
      <p:sp>
        <p:nvSpPr>
          <p:cNvPr id="5" name="Flowchart: Off-page Connector 50"/>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t>03</a:t>
            </a:r>
            <a:endParaRPr lang="en-US" sz="1100" b="1" dirty="0"/>
          </a:p>
        </p:txBody>
      </p:sp>
      <p:sp>
        <p:nvSpPr>
          <p:cNvPr id="6" name="TextBox 26"/>
          <p:cNvSpPr txBox="1"/>
          <p:nvPr/>
        </p:nvSpPr>
        <p:spPr>
          <a:xfrm>
            <a:off x="539552" y="1412776"/>
            <a:ext cx="8136904" cy="1452124"/>
          </a:xfrm>
          <a:prstGeom prst="rect">
            <a:avLst/>
          </a:prstGeom>
          <a:noFill/>
        </p:spPr>
        <p:txBody>
          <a:bodyPr wrap="square" rIns="144000" bIns="36000" numCol="1" spcCol="360000" rtlCol="0">
            <a:spAutoFit/>
          </a:bodyPr>
          <a:lstStyle/>
          <a:p>
            <a:pPr>
              <a:lnSpc>
                <a:spcPct val="150000"/>
              </a:lnSpc>
            </a:pPr>
            <a:r>
              <a:rPr lang="en-US" altLang="zh-CN" sz="1200" dirty="0" smtClean="0"/>
              <a:t>       </a:t>
            </a:r>
            <a:r>
              <a:rPr lang="en-US" altLang="zh-CN" sz="1200" dirty="0" smtClean="0">
                <a:solidFill>
                  <a:srgbClr val="4D4D4D"/>
                </a:solidFill>
                <a:latin typeface="Microsoft YaHei"/>
                <a:ea typeface="Microsoft YaHei"/>
                <a:cs typeface="Microsoft YaHei"/>
              </a:rPr>
              <a:t> </a:t>
            </a:r>
            <a:r>
              <a:rPr lang="zh-CN" altLang="zh-CN" sz="1200" dirty="0" smtClean="0">
                <a:solidFill>
                  <a:srgbClr val="4D4D4D"/>
                </a:solidFill>
                <a:latin typeface="Microsoft YaHei"/>
                <a:ea typeface="Microsoft YaHei"/>
                <a:cs typeface="Microsoft YaHei"/>
              </a:rPr>
              <a:t>模型商城是加强大数据模型构建和智能化工具应</a:t>
            </a:r>
            <a:r>
              <a:rPr lang="zh-CN" altLang="zh-CN" sz="1200" dirty="0">
                <a:solidFill>
                  <a:srgbClr val="4D4D4D"/>
                </a:solidFill>
                <a:latin typeface="Microsoft YaHei"/>
                <a:ea typeface="Microsoft YaHei"/>
                <a:cs typeface="Microsoft YaHei"/>
              </a:rPr>
              <a:t>用，推动侦查办案从被动侦查向主动进攻转变”的最新精神，贯彻“无中生有”的创新理念，利用大数据特征计算研判及标签画像技术，利用各业务部门专家实战验证过的技战算法和模型，提供隐性犯罪人员</a:t>
            </a:r>
            <a:r>
              <a:rPr lang="en-US" altLang="zh-CN" sz="1200" dirty="0">
                <a:solidFill>
                  <a:srgbClr val="4D4D4D"/>
                </a:solidFill>
                <a:latin typeface="Microsoft YaHei"/>
                <a:ea typeface="Microsoft YaHei"/>
                <a:cs typeface="Microsoft YaHei"/>
              </a:rPr>
              <a:t>/</a:t>
            </a:r>
            <a:r>
              <a:rPr lang="zh-CN" altLang="zh-CN" sz="1200" dirty="0">
                <a:solidFill>
                  <a:srgbClr val="4D4D4D"/>
                </a:solidFill>
                <a:latin typeface="Microsoft YaHei"/>
                <a:ea typeface="Microsoft YaHei"/>
                <a:cs typeface="Microsoft YaHei"/>
              </a:rPr>
              <a:t>号码</a:t>
            </a:r>
            <a:r>
              <a:rPr lang="en-US" altLang="zh-CN" sz="1200" dirty="0">
                <a:solidFill>
                  <a:srgbClr val="4D4D4D"/>
                </a:solidFill>
                <a:latin typeface="Microsoft YaHei"/>
                <a:ea typeface="Microsoft YaHei"/>
                <a:cs typeface="Microsoft YaHei"/>
              </a:rPr>
              <a:t>/</a:t>
            </a:r>
            <a:r>
              <a:rPr lang="zh-CN" altLang="zh-CN" sz="1200" dirty="0">
                <a:solidFill>
                  <a:srgbClr val="4D4D4D"/>
                </a:solidFill>
                <a:latin typeface="Microsoft YaHei"/>
                <a:ea typeface="Microsoft YaHei"/>
                <a:cs typeface="Microsoft YaHei"/>
              </a:rPr>
              <a:t>车辆</a:t>
            </a:r>
            <a:r>
              <a:rPr lang="en-US" altLang="zh-CN" sz="1200" dirty="0">
                <a:solidFill>
                  <a:srgbClr val="4D4D4D"/>
                </a:solidFill>
                <a:latin typeface="Microsoft YaHei"/>
                <a:ea typeface="Microsoft YaHei"/>
                <a:cs typeface="Microsoft YaHei"/>
              </a:rPr>
              <a:t>/</a:t>
            </a:r>
            <a:r>
              <a:rPr lang="zh-CN" altLang="zh-CN" sz="1200" dirty="0">
                <a:solidFill>
                  <a:srgbClr val="4D4D4D"/>
                </a:solidFill>
                <a:latin typeface="Microsoft YaHei"/>
                <a:ea typeface="Microsoft YaHei"/>
                <a:cs typeface="Microsoft YaHei"/>
              </a:rPr>
              <a:t>部位等高价值情报的挖掘建模、计算和分析研判等核心功能，支撑情报精准打击犯罪，实现公共安全领域的预测、预防、预警。</a:t>
            </a:r>
          </a:p>
          <a:p>
            <a:pPr>
              <a:lnSpc>
                <a:spcPct val="150000"/>
              </a:lnSpc>
            </a:pPr>
            <a:r>
              <a:rPr lang="zh-CN" altLang="zh-CN" sz="1200" dirty="0" smtClean="0"/>
              <a:t> </a:t>
            </a:r>
            <a:endParaRPr lang="zh-CN" altLang="zh-CN" sz="1200" dirty="0">
              <a:solidFill>
                <a:srgbClr val="4D4D4D"/>
              </a:solidFill>
              <a:latin typeface="Microsoft YaHei"/>
              <a:ea typeface="Microsoft YaHei"/>
              <a:cs typeface="Microsoft YaHei"/>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3501008"/>
            <a:ext cx="5270500" cy="2595880"/>
          </a:xfrm>
          <a:prstGeom prst="rect">
            <a:avLst/>
          </a:prstGeom>
          <a:noFill/>
          <a:ln>
            <a:noFill/>
          </a:ln>
        </p:spPr>
      </p:pic>
      <p:sp>
        <p:nvSpPr>
          <p:cNvPr id="8" name="TextBox 26"/>
          <p:cNvSpPr txBox="1"/>
          <p:nvPr/>
        </p:nvSpPr>
        <p:spPr>
          <a:xfrm>
            <a:off x="539552" y="2796840"/>
            <a:ext cx="8136904" cy="344128"/>
          </a:xfrm>
          <a:prstGeom prst="rect">
            <a:avLst/>
          </a:prstGeom>
          <a:noFill/>
        </p:spPr>
        <p:txBody>
          <a:bodyPr wrap="square" rIns="144000" bIns="36000" numCol="1" spcCol="360000" rtlCol="0">
            <a:spAutoFit/>
          </a:bodyPr>
          <a:lstStyle/>
          <a:p>
            <a:pPr>
              <a:lnSpc>
                <a:spcPct val="150000"/>
              </a:lnSpc>
            </a:pPr>
            <a:r>
              <a:rPr lang="en-US" altLang="zh-CN" sz="1200" dirty="0" smtClean="0"/>
              <a:t>       </a:t>
            </a:r>
            <a:r>
              <a:rPr lang="en-US" altLang="zh-CN" sz="1200" dirty="0" smtClean="0">
                <a:solidFill>
                  <a:srgbClr val="4D4D4D"/>
                </a:solidFill>
                <a:latin typeface="Microsoft YaHei"/>
                <a:ea typeface="Microsoft YaHei"/>
                <a:cs typeface="Microsoft YaHei"/>
              </a:rPr>
              <a:t> </a:t>
            </a:r>
            <a:r>
              <a:rPr lang="zh-CN" altLang="en-US" sz="1200" dirty="0" smtClean="0">
                <a:solidFill>
                  <a:srgbClr val="4D4D4D"/>
                </a:solidFill>
                <a:latin typeface="Microsoft YaHei"/>
                <a:ea typeface="Microsoft YaHei"/>
                <a:cs typeface="Microsoft YaHei"/>
              </a:rPr>
              <a:t>截止目前已经建立了</a:t>
            </a:r>
            <a:r>
              <a:rPr lang="en-US" altLang="zh-CN" sz="1200" dirty="0" smtClean="0">
                <a:solidFill>
                  <a:srgbClr val="4D4D4D"/>
                </a:solidFill>
                <a:latin typeface="Microsoft YaHei"/>
                <a:ea typeface="Microsoft YaHei"/>
                <a:cs typeface="Microsoft YaHei"/>
              </a:rPr>
              <a:t>11</a:t>
            </a:r>
            <a:r>
              <a:rPr lang="zh-CN" altLang="en-US" sz="1200" dirty="0" smtClean="0">
                <a:solidFill>
                  <a:srgbClr val="4D4D4D"/>
                </a:solidFill>
                <a:latin typeface="Microsoft YaHei"/>
                <a:ea typeface="Microsoft YaHei"/>
                <a:cs typeface="Microsoft YaHei"/>
              </a:rPr>
              <a:t>个模型，例如：涉黄、涉毒、侵财、涉恶等</a:t>
            </a:r>
            <a:endParaRPr lang="zh-CN" altLang="zh-CN" sz="1200" dirty="0">
              <a:solidFill>
                <a:srgbClr val="4D4D4D"/>
              </a:solidFill>
              <a:latin typeface="Microsoft YaHei"/>
              <a:ea typeface="Microsoft YaHei"/>
              <a:cs typeface="Microsoft YaHei"/>
            </a:endParaRPr>
          </a:p>
        </p:txBody>
      </p:sp>
    </p:spTree>
    <p:extLst>
      <p:ext uri="{BB962C8B-B14F-4D97-AF65-F5344CB8AC3E}">
        <p14:creationId xmlns:p14="http://schemas.microsoft.com/office/powerpoint/2010/main" val="2037808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theme/theme1.xml><?xml version="1.0" encoding="utf-8"?>
<a:theme xmlns:a="http://schemas.openxmlformats.org/drawingml/2006/main" name="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3102</TotalTime>
  <Words>799</Words>
  <Application>Microsoft Macintosh PowerPoint</Application>
  <PresentationFormat>全屏显示(4:3)</PresentationFormat>
  <Paragraphs>148</Paragraphs>
  <Slides>18</Slides>
  <Notes>7</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Office Theme</vt:lpstr>
      <vt:lpstr>Intelligent Recommendation</vt:lpstr>
      <vt:lpstr>目录</vt:lpstr>
      <vt:lpstr>建设背景</vt:lpstr>
      <vt:lpstr>建设目标</vt:lpstr>
      <vt:lpstr>已完成的模块</vt:lpstr>
      <vt:lpstr>已完成的模块</vt:lpstr>
      <vt:lpstr>数据云池</vt:lpstr>
      <vt:lpstr>数据云池</vt:lpstr>
      <vt:lpstr>模型商城</vt:lpstr>
      <vt:lpstr>模型商城</vt:lpstr>
      <vt:lpstr>模型商城</vt:lpstr>
      <vt:lpstr>模型商城</vt:lpstr>
      <vt:lpstr>模型商城</vt:lpstr>
      <vt:lpstr>产生的价值</vt:lpstr>
      <vt:lpstr>遇到的困难</vt:lpstr>
      <vt:lpstr>遇到的困难</vt:lpstr>
      <vt:lpstr>建设重点</vt:lpstr>
      <vt:lpstr>感谢</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omoa</dc:title>
  <dc:subject/>
  <dc:creator>哎呀小小草</dc:creator>
  <cp:keywords/>
  <dc:description/>
  <cp:lastModifiedBy>ling lin</cp:lastModifiedBy>
  <cp:revision>325</cp:revision>
  <dcterms:created xsi:type="dcterms:W3CDTF">2014-02-03T20:55:49Z</dcterms:created>
  <dcterms:modified xsi:type="dcterms:W3CDTF">2018-02-06T05:15:12Z</dcterms:modified>
  <cp:category/>
</cp:coreProperties>
</file>